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53"/>
  </p:notesMasterIdLst>
  <p:sldIdLst>
    <p:sldId id="667" r:id="rId3"/>
    <p:sldId id="569" r:id="rId4"/>
    <p:sldId id="381" r:id="rId5"/>
    <p:sldId id="382" r:id="rId6"/>
    <p:sldId id="383" r:id="rId7"/>
    <p:sldId id="386" r:id="rId8"/>
    <p:sldId id="668" r:id="rId9"/>
    <p:sldId id="669" r:id="rId10"/>
    <p:sldId id="380" r:id="rId11"/>
    <p:sldId id="388" r:id="rId12"/>
    <p:sldId id="389" r:id="rId13"/>
    <p:sldId id="587" r:id="rId14"/>
    <p:sldId id="588" r:id="rId15"/>
    <p:sldId id="589" r:id="rId16"/>
    <p:sldId id="373" r:id="rId17"/>
    <p:sldId id="426" r:id="rId18"/>
    <p:sldId id="375" r:id="rId19"/>
    <p:sldId id="427" r:id="rId20"/>
    <p:sldId id="428" r:id="rId21"/>
    <p:sldId id="429" r:id="rId22"/>
    <p:sldId id="430" r:id="rId23"/>
    <p:sldId id="431" r:id="rId24"/>
    <p:sldId id="432" r:id="rId25"/>
    <p:sldId id="434" r:id="rId26"/>
    <p:sldId id="433" r:id="rId27"/>
    <p:sldId id="670" r:id="rId28"/>
    <p:sldId id="517" r:id="rId29"/>
    <p:sldId id="503" r:id="rId30"/>
    <p:sldId id="508" r:id="rId31"/>
    <p:sldId id="507" r:id="rId32"/>
    <p:sldId id="627" r:id="rId33"/>
    <p:sldId id="524" r:id="rId34"/>
    <p:sldId id="618" r:id="rId35"/>
    <p:sldId id="548" r:id="rId36"/>
    <p:sldId id="661" r:id="rId37"/>
    <p:sldId id="531" r:id="rId38"/>
    <p:sldId id="532" r:id="rId39"/>
    <p:sldId id="546" r:id="rId40"/>
    <p:sldId id="675" r:id="rId41"/>
    <p:sldId id="673" r:id="rId42"/>
    <p:sldId id="676" r:id="rId43"/>
    <p:sldId id="677" r:id="rId44"/>
    <p:sldId id="678" r:id="rId45"/>
    <p:sldId id="682" r:id="rId46"/>
    <p:sldId id="679" r:id="rId47"/>
    <p:sldId id="680" r:id="rId48"/>
    <p:sldId id="681" r:id="rId49"/>
    <p:sldId id="424" r:id="rId50"/>
    <p:sldId id="372" r:id="rId51"/>
    <p:sldId id="436" r:id="rId52"/>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5075" autoAdjust="0"/>
  </p:normalViewPr>
  <p:slideViewPr>
    <p:cSldViewPr snapToGrid="0" snapToObjects="1">
      <p:cViewPr varScale="1">
        <p:scale>
          <a:sx n="97" d="100"/>
          <a:sy n="97" d="100"/>
        </p:scale>
        <p:origin x="1066" y="7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notesMaster" Target="notesMasters/notesMaster1.xml"/><Relationship Id="rId58"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FF4B1A84-6B36-40E4-94AA-479B5D13C052}"/>
    <pc:docChg chg="custSel delSld modSld sldOrd">
      <pc:chgData name="Lucas Jellema" userId="7e183fbb-84e0-44b3-9b03-0792bc8d162b" providerId="ADAL" clId="{FF4B1A84-6B36-40E4-94AA-479B5D13C052}" dt="2018-11-01T21:44:34.302" v="26"/>
      <pc:docMkLst>
        <pc:docMk/>
      </pc:docMkLst>
      <pc:sldChg chg="addSp modSp">
        <pc:chgData name="Lucas Jellema" userId="7e183fbb-84e0-44b3-9b03-0792bc8d162b" providerId="ADAL" clId="{FF4B1A84-6B36-40E4-94AA-479B5D13C052}" dt="2018-11-01T21:35:34.578" v="3" actId="1076"/>
        <pc:sldMkLst>
          <pc:docMk/>
          <pc:sldMk cId="1927942895" sldId="667"/>
        </pc:sldMkLst>
        <pc:spChg chg="mod">
          <ac:chgData name="Lucas Jellema" userId="7e183fbb-84e0-44b3-9b03-0792bc8d162b" providerId="ADAL" clId="{FF4B1A84-6B36-40E4-94AA-479B5D13C052}" dt="2018-11-01T21:35:19.531" v="1" actId="113"/>
          <ac:spMkLst>
            <pc:docMk/>
            <pc:sldMk cId="1927942895" sldId="667"/>
            <ac:spMk id="48" creationId="{00000000-0000-0000-0000-000000000000}"/>
          </ac:spMkLst>
        </pc:spChg>
        <pc:picChg chg="add mod">
          <ac:chgData name="Lucas Jellema" userId="7e183fbb-84e0-44b3-9b03-0792bc8d162b" providerId="ADAL" clId="{FF4B1A84-6B36-40E4-94AA-479B5D13C052}" dt="2018-11-01T21:35:34.578" v="3" actId="1076"/>
          <ac:picMkLst>
            <pc:docMk/>
            <pc:sldMk cId="1927942895" sldId="667"/>
            <ac:picMk id="1026" creationId="{B41EEC01-6F74-4BB8-AA0F-75C2914D8927}"/>
          </ac:picMkLst>
        </pc:picChg>
      </pc:sldChg>
    </pc:docChg>
  </pc:docChgLst>
  <pc:docChgLst>
    <pc:chgData name="Lucas Jellema" userId="7e183fbb-84e0-44b3-9b03-0792bc8d162b" providerId="ADAL" clId="{ACE6A424-15EF-4A84-ABB8-315957241732}"/>
    <pc:docChg chg="undo redo custSel addSld delSld modSld sldOrd">
      <pc:chgData name="Lucas Jellema" userId="7e183fbb-84e0-44b3-9b03-0792bc8d162b" providerId="ADAL" clId="{ACE6A424-15EF-4A84-ABB8-315957241732}" dt="2018-11-11T03:19:57.447" v="754"/>
      <pc:docMkLst>
        <pc:docMk/>
      </pc:docMkLst>
      <pc:sldChg chg="modSp">
        <pc:chgData name="Lucas Jellema" userId="7e183fbb-84e0-44b3-9b03-0792bc8d162b" providerId="ADAL" clId="{ACE6A424-15EF-4A84-ABB8-315957241732}" dt="2018-11-08T01:23:41.584" v="23" actId="313"/>
        <pc:sldMkLst>
          <pc:docMk/>
          <pc:sldMk cId="274332098" sldId="507"/>
        </pc:sldMkLst>
        <pc:spChg chg="mod">
          <ac:chgData name="Lucas Jellema" userId="7e183fbb-84e0-44b3-9b03-0792bc8d162b" providerId="ADAL" clId="{ACE6A424-15EF-4A84-ABB8-315957241732}" dt="2018-11-08T01:23:41.584" v="23" actId="313"/>
          <ac:spMkLst>
            <pc:docMk/>
            <pc:sldMk cId="274332098" sldId="507"/>
            <ac:spMk id="7" creationId="{00000000-0000-0000-0000-000000000000}"/>
          </ac:spMkLst>
        </pc:spChg>
      </pc:sldChg>
      <pc:sldChg chg="modTransition">
        <pc:chgData name="Lucas Jellema" userId="7e183fbb-84e0-44b3-9b03-0792bc8d162b" providerId="ADAL" clId="{ACE6A424-15EF-4A84-ABB8-315957241732}" dt="2018-11-08T01:31:16.013" v="67"/>
        <pc:sldMkLst>
          <pc:docMk/>
          <pc:sldMk cId="2980646064" sldId="524"/>
        </pc:sldMkLst>
      </pc:sldChg>
      <pc:sldChg chg="modTransition">
        <pc:chgData name="Lucas Jellema" userId="7e183fbb-84e0-44b3-9b03-0792bc8d162b" providerId="ADAL" clId="{ACE6A424-15EF-4A84-ABB8-315957241732}" dt="2018-11-08T01:31:16.013" v="67"/>
        <pc:sldMkLst>
          <pc:docMk/>
          <pc:sldMk cId="1087368730" sldId="531"/>
        </pc:sldMkLst>
      </pc:sldChg>
      <pc:sldChg chg="modTransition">
        <pc:chgData name="Lucas Jellema" userId="7e183fbb-84e0-44b3-9b03-0792bc8d162b" providerId="ADAL" clId="{ACE6A424-15EF-4A84-ABB8-315957241732}" dt="2018-11-08T01:31:16.013" v="67"/>
        <pc:sldMkLst>
          <pc:docMk/>
          <pc:sldMk cId="2091085825" sldId="532"/>
        </pc:sldMkLst>
      </pc:sldChg>
      <pc:sldChg chg="modTransition">
        <pc:chgData name="Lucas Jellema" userId="7e183fbb-84e0-44b3-9b03-0792bc8d162b" providerId="ADAL" clId="{ACE6A424-15EF-4A84-ABB8-315957241732}" dt="2018-11-08T01:31:16.013" v="67"/>
        <pc:sldMkLst>
          <pc:docMk/>
          <pc:sldMk cId="2095646310" sldId="546"/>
        </pc:sldMkLst>
      </pc:sldChg>
      <pc:sldChg chg="addSp delSp">
        <pc:chgData name="Lucas Jellema" userId="7e183fbb-84e0-44b3-9b03-0792bc8d162b" providerId="ADAL" clId="{ACE6A424-15EF-4A84-ABB8-315957241732}" dt="2018-11-04T13:30:15.737" v="5" actId="1076"/>
        <pc:sldMkLst>
          <pc:docMk/>
          <pc:sldMk cId="3696533439" sldId="569"/>
        </pc:sldMkLst>
        <pc:picChg chg="add del">
          <ac:chgData name="Lucas Jellema" userId="7e183fbb-84e0-44b3-9b03-0792bc8d162b" providerId="ADAL" clId="{ACE6A424-15EF-4A84-ABB8-315957241732}" dt="2018-11-04T13:30:15.568" v="4" actId="478"/>
          <ac:picMkLst>
            <pc:docMk/>
            <pc:sldMk cId="3696533439" sldId="569"/>
            <ac:picMk id="2" creationId="{00000000-0000-0000-0000-000000000000}"/>
          </ac:picMkLst>
        </pc:picChg>
        <pc:picChg chg="add del">
          <ac:chgData name="Lucas Jellema" userId="7e183fbb-84e0-44b3-9b03-0792bc8d162b" providerId="ADAL" clId="{ACE6A424-15EF-4A84-ABB8-315957241732}" dt="2018-11-04T13:30:15.737" v="5" actId="1076"/>
          <ac:picMkLst>
            <pc:docMk/>
            <pc:sldMk cId="3696533439" sldId="569"/>
            <ac:picMk id="9" creationId="{C819D3FE-BEC8-4634-A06B-2240B4AAC87D}"/>
          </ac:picMkLst>
        </pc:picChg>
      </pc:sldChg>
      <pc:sldChg chg="modTransition">
        <pc:chgData name="Lucas Jellema" userId="7e183fbb-84e0-44b3-9b03-0792bc8d162b" providerId="ADAL" clId="{ACE6A424-15EF-4A84-ABB8-315957241732}" dt="2018-11-08T01:31:16.013" v="67"/>
        <pc:sldMkLst>
          <pc:docMk/>
          <pc:sldMk cId="3379881860" sldId="618"/>
        </pc:sldMkLst>
      </pc:sldChg>
      <pc:sldChg chg="modSp">
        <pc:chgData name="Lucas Jellema" userId="7e183fbb-84e0-44b3-9b03-0792bc8d162b" providerId="ADAL" clId="{ACE6A424-15EF-4A84-ABB8-315957241732}" dt="2018-11-08T01:22:19.384" v="21" actId="1076"/>
        <pc:sldMkLst>
          <pc:docMk/>
          <pc:sldMk cId="549307937" sldId="627"/>
        </pc:sldMkLst>
        <pc:spChg chg="mod">
          <ac:chgData name="Lucas Jellema" userId="7e183fbb-84e0-44b3-9b03-0792bc8d162b" providerId="ADAL" clId="{ACE6A424-15EF-4A84-ABB8-315957241732}" dt="2018-11-08T01:22:17.618" v="15" actId="1076"/>
          <ac:spMkLst>
            <pc:docMk/>
            <pc:sldMk cId="549307937" sldId="627"/>
            <ac:spMk id="75" creationId="{00000000-0000-0000-0000-000000000000}"/>
          </ac:spMkLst>
        </pc:spChg>
        <pc:spChg chg="mod">
          <ac:chgData name="Lucas Jellema" userId="7e183fbb-84e0-44b3-9b03-0792bc8d162b" providerId="ADAL" clId="{ACE6A424-15EF-4A84-ABB8-315957241732}" dt="2018-11-08T01:22:18.187" v="17" actId="14100"/>
          <ac:spMkLst>
            <pc:docMk/>
            <pc:sldMk cId="549307937" sldId="627"/>
            <ac:spMk id="76" creationId="{00000000-0000-0000-0000-000000000000}"/>
          </ac:spMkLst>
        </pc:spChg>
        <pc:spChg chg="mod">
          <ac:chgData name="Lucas Jellema" userId="7e183fbb-84e0-44b3-9b03-0792bc8d162b" providerId="ADAL" clId="{ACE6A424-15EF-4A84-ABB8-315957241732}" dt="2018-11-08T01:22:18.317" v="18" actId="1076"/>
          <ac:spMkLst>
            <pc:docMk/>
            <pc:sldMk cId="549307937" sldId="627"/>
            <ac:spMk id="77" creationId="{00000000-0000-0000-0000-000000000000}"/>
          </ac:spMkLst>
        </pc:spChg>
        <pc:spChg chg="mod">
          <ac:chgData name="Lucas Jellema" userId="7e183fbb-84e0-44b3-9b03-0792bc8d162b" providerId="ADAL" clId="{ACE6A424-15EF-4A84-ABB8-315957241732}" dt="2018-11-08T01:22:18.450" v="19" actId="1076"/>
          <ac:spMkLst>
            <pc:docMk/>
            <pc:sldMk cId="549307937" sldId="627"/>
            <ac:spMk id="78" creationId="{00000000-0000-0000-0000-000000000000}"/>
          </ac:spMkLst>
        </pc:spChg>
        <pc:spChg chg="mod">
          <ac:chgData name="Lucas Jellema" userId="7e183fbb-84e0-44b3-9b03-0792bc8d162b" providerId="ADAL" clId="{ACE6A424-15EF-4A84-ABB8-315957241732}" dt="2018-11-08T01:22:18.928" v="20" actId="1076"/>
          <ac:spMkLst>
            <pc:docMk/>
            <pc:sldMk cId="549307937" sldId="627"/>
            <ac:spMk id="79" creationId="{00000000-0000-0000-0000-000000000000}"/>
          </ac:spMkLst>
        </pc:spChg>
        <pc:spChg chg="mod">
          <ac:chgData name="Lucas Jellema" userId="7e183fbb-84e0-44b3-9b03-0792bc8d162b" providerId="ADAL" clId="{ACE6A424-15EF-4A84-ABB8-315957241732}" dt="2018-11-08T01:22:19.384" v="21" actId="1076"/>
          <ac:spMkLst>
            <pc:docMk/>
            <pc:sldMk cId="549307937" sldId="627"/>
            <ac:spMk id="80" creationId="{00000000-0000-0000-0000-000000000000}"/>
          </ac:spMkLst>
        </pc:spChg>
      </pc:sldChg>
    </pc:docChg>
  </pc:docChgLst>
  <pc:docChgLst>
    <pc:chgData name="Lucas Jellema" userId="7e183fbb-84e0-44b3-9b03-0792bc8d162b" providerId="ADAL" clId="{A57BA587-DA7D-44B9-A479-365003BD6A52}"/>
    <pc:docChg chg="modSld">
      <pc:chgData name="Lucas Jellema" userId="7e183fbb-84e0-44b3-9b03-0792bc8d162b" providerId="ADAL" clId="{A57BA587-DA7D-44B9-A479-365003BD6A52}" dt="2018-11-13T21:59:31.060" v="17" actId="20577"/>
      <pc:docMkLst>
        <pc:docMk/>
      </pc:docMkLst>
      <pc:sldChg chg="modSp">
        <pc:chgData name="Lucas Jellema" userId="7e183fbb-84e0-44b3-9b03-0792bc8d162b" providerId="ADAL" clId="{A57BA587-DA7D-44B9-A479-365003BD6A52}" dt="2018-11-13T21:59:31.060" v="17" actId="20577"/>
        <pc:sldMkLst>
          <pc:docMk/>
          <pc:sldMk cId="1927942895" sldId="667"/>
        </pc:sldMkLst>
        <pc:spChg chg="mod">
          <ac:chgData name="Lucas Jellema" userId="7e183fbb-84e0-44b3-9b03-0792bc8d162b" providerId="ADAL" clId="{A57BA587-DA7D-44B9-A479-365003BD6A52}" dt="2018-11-13T21:59:31.060" v="17" actId="20577"/>
          <ac:spMkLst>
            <pc:docMk/>
            <pc:sldMk cId="1927942895" sldId="667"/>
            <ac:spMk id="48"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14-11-2018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0" u="none" strike="noStrike" kern="1200" dirty="0">
                <a:solidFill>
                  <a:schemeClr val="tx1"/>
                </a:solidFill>
                <a:effectLst/>
                <a:latin typeface="+mn-lt"/>
                <a:ea typeface="+mn-ea"/>
                <a:cs typeface="+mn-cs"/>
              </a:rPr>
              <a:t>What is Apache Kafka &amp; why is it Important to Oracle professionals?</a:t>
            </a:r>
            <a:endParaRPr lang="en-US" b="1" dirty="0">
              <a:effectLst/>
            </a:endParaRPr>
          </a:p>
          <a:p>
            <a:pPr rtl="0"/>
            <a:r>
              <a:rPr lang="en-US" sz="1200" b="0" i="0" u="none" strike="noStrike" kern="1200" dirty="0">
                <a:solidFill>
                  <a:schemeClr val="tx1"/>
                </a:solidFill>
                <a:effectLst/>
                <a:latin typeface="+mn-lt"/>
                <a:ea typeface="+mn-ea"/>
                <a:cs typeface="+mn-cs"/>
              </a:rPr>
              <a:t>Events are playing an increasingly important role in modern application architecture. They represent fast, streaming data, they fuel the interaction between microservices, they are at the core of CQRS and event sourcing. Apache Kafka has quickly emerged as the de facto standard event platform: open source, cross technology, reliable and extremely scalable and available on any platform, in Docker and from the major cloud platforms- including Oracle Cloud’s Event Hub service. This session explains the what, why and how of Apache Kafka. What role does it play, how is it used and what are challenges and tricks for real life applications. How does it fit in with Oracle Database and Fusion Middleware and with Oracle Public Cloud? In several demos, Kafka is seen at work - in real time streaming event analysis through KSQL, in CQRS and microservices scenarios and with user interfaces updated in real time through events and HTML5 server sent events.</a:t>
            </a:r>
            <a:endParaRPr lang="en-US" b="0" dirty="0">
              <a:effectLst/>
            </a:endParaRPr>
          </a:p>
          <a:p>
            <a:pPr rtl="0"/>
            <a:r>
              <a:rPr lang="en-US" sz="1200" b="0" i="0" u="none" strike="noStrike" kern="1200" dirty="0">
                <a:solidFill>
                  <a:schemeClr val="tx1"/>
                </a:solidFill>
                <a:effectLst/>
                <a:latin typeface="+mn-lt"/>
                <a:ea typeface="+mn-ea"/>
                <a:cs typeface="+mn-cs"/>
              </a:rPr>
              <a:t>This presentation includes a demonstration of remote database synchronization through Twitter.</a:t>
            </a:r>
            <a:endParaRPr lang="en-US" b="0" dirty="0">
              <a:effectLst/>
            </a:endParaRPr>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dirty="0"/>
          </a:p>
        </p:txBody>
      </p:sp>
    </p:spTree>
    <p:extLst>
      <p:ext uri="{BB962C8B-B14F-4D97-AF65-F5344CB8AC3E}">
        <p14:creationId xmlns:p14="http://schemas.microsoft.com/office/powerpoint/2010/main" val="15594144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27541589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14</a:t>
            </a:fld>
            <a:endParaRPr lang="nl-NL"/>
          </a:p>
        </p:txBody>
      </p:sp>
    </p:spTree>
    <p:extLst>
      <p:ext uri="{BB962C8B-B14F-4D97-AF65-F5344CB8AC3E}">
        <p14:creationId xmlns:p14="http://schemas.microsoft.com/office/powerpoint/2010/main" val="7520663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36</a:t>
            </a:fld>
            <a:endParaRPr lang="nl-NL"/>
          </a:p>
        </p:txBody>
      </p:sp>
    </p:spTree>
    <p:extLst>
      <p:ext uri="{BB962C8B-B14F-4D97-AF65-F5344CB8AC3E}">
        <p14:creationId xmlns:p14="http://schemas.microsoft.com/office/powerpoint/2010/main" val="2596662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Arigato-gozaimasta</a:t>
            </a:r>
            <a:endParaRPr lang="nl-NL" dirty="0"/>
          </a:p>
          <a:p>
            <a:endParaRPr lang="nl-NL" dirty="0"/>
          </a:p>
          <a:p>
            <a:r>
              <a:rPr lang="nl-NL" dirty="0" err="1"/>
              <a:t>Arigatōgozaimashita</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50</a:t>
            </a:fld>
            <a:endParaRPr lang="nl-NL"/>
          </a:p>
        </p:txBody>
      </p:sp>
    </p:spTree>
    <p:extLst>
      <p:ext uri="{BB962C8B-B14F-4D97-AF65-F5344CB8AC3E}">
        <p14:creationId xmlns:p14="http://schemas.microsoft.com/office/powerpoint/2010/main" val="34274109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What is Apache Kafka &amp; Why is it important </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What is Apache Kafka &amp; Why is it important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What is Apache Kafka &amp; Why is it important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What is Apache Kafka &amp; Why is it important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What is Apache Kafka &amp; Why is it important </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36396705"/>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What is Apache Kafka &amp; Why is it important </a:t>
            </a:r>
          </a:p>
        </p:txBody>
      </p:sp>
      <p:sp>
        <p:nvSpPr>
          <p:cNvPr id="4" name="Slide Number Placeholder 3"/>
          <p:cNvSpPr>
            <a:spLocks noGrp="1"/>
          </p:cNvSpPr>
          <p:nvPr>
            <p:ph type="sldNum" sz="quarter" idx="12"/>
          </p:nvPr>
        </p:nvSpPr>
        <p:spPr/>
        <p:txBody>
          <a:bodyPr/>
          <a:lstStyle/>
          <a:p>
            <a:fld id="{CC820DB6-95FF-9E43-B5C1-4A1D50F9B361}" type="slidenum">
              <a:rPr lang="en-US" smtClean="0"/>
              <a:t>‹#›</a:t>
            </a:fld>
            <a:endParaRPr lang="en-US"/>
          </a:p>
        </p:txBody>
      </p:sp>
    </p:spTree>
    <p:extLst>
      <p:ext uri="{BB962C8B-B14F-4D97-AF65-F5344CB8AC3E}">
        <p14:creationId xmlns:p14="http://schemas.microsoft.com/office/powerpoint/2010/main" val="35935120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14820167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What is Apache Kafka &amp; Why is it important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What is Apache Kafka &amp; Why is it important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What is Apache Kafka &amp; Why is it important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What is Apache Kafka &amp; Why is it important </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What is Apache Kafka &amp; Why is it important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What is Apache Kafka &amp; Why is it important </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5.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slideLayout" Target="../slideLayouts/slideLayout79.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6.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What is Apache Kafka &amp; Why is it important </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3" r:id="rId16"/>
    <p:sldLayoutId id="2147483764" r:id="rId17"/>
    <p:sldLayoutId id="2147483765" r:id="rId18"/>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sldNum="0"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png"/></Relationships>
</file>

<file path=ppt/slides/_rels/slide10.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9.png"/><Relationship Id="rId2" Type="http://schemas.openxmlformats.org/officeDocument/2006/relationships/image" Target="../media/image41.pn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7.png"/><Relationship Id="rId1" Type="http://schemas.openxmlformats.org/officeDocument/2006/relationships/slideLayout" Target="../slideLayouts/slideLayout5.xml"/><Relationship Id="rId5" Type="http://schemas.openxmlformats.org/officeDocument/2006/relationships/image" Target="../media/image49.pn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51.jpeg"/></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17.xml"/><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18" Type="http://schemas.openxmlformats.org/officeDocument/2006/relationships/image" Target="../media/image70.jpeg"/><Relationship Id="rId3" Type="http://schemas.openxmlformats.org/officeDocument/2006/relationships/image" Target="../media/image57.png"/><Relationship Id="rId21" Type="http://schemas.openxmlformats.org/officeDocument/2006/relationships/image" Target="../media/image72.png"/><Relationship Id="rId7" Type="http://schemas.openxmlformats.org/officeDocument/2006/relationships/image" Target="../media/image41.png"/><Relationship Id="rId12" Type="http://schemas.openxmlformats.org/officeDocument/2006/relationships/image" Target="../media/image64.jpeg"/><Relationship Id="rId17" Type="http://schemas.openxmlformats.org/officeDocument/2006/relationships/image" Target="../media/image69.png"/><Relationship Id="rId2" Type="http://schemas.openxmlformats.org/officeDocument/2006/relationships/image" Target="../media/image56.png"/><Relationship Id="rId16" Type="http://schemas.openxmlformats.org/officeDocument/2006/relationships/image" Target="../media/image68.png"/><Relationship Id="rId20" Type="http://schemas.microsoft.com/office/2007/relationships/hdphoto" Target="../media/hdphoto1.wdp"/><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3.jpeg"/><Relationship Id="rId5" Type="http://schemas.openxmlformats.org/officeDocument/2006/relationships/image" Target="../media/image58.png"/><Relationship Id="rId15" Type="http://schemas.openxmlformats.org/officeDocument/2006/relationships/image" Target="../media/image67.jpe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46.png"/><Relationship Id="rId9" Type="http://schemas.openxmlformats.org/officeDocument/2006/relationships/image" Target="../media/image61.png"/><Relationship Id="rId14" Type="http://schemas.openxmlformats.org/officeDocument/2006/relationships/image" Target="../media/image66.jpeg"/><Relationship Id="rId22" Type="http://schemas.openxmlformats.org/officeDocument/2006/relationships/image" Target="../media/image73.jpeg"/></Relationships>
</file>

<file path=ppt/slides/_rels/slide3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18" Type="http://schemas.openxmlformats.org/officeDocument/2006/relationships/image" Target="../media/image70.jpeg"/><Relationship Id="rId3" Type="http://schemas.openxmlformats.org/officeDocument/2006/relationships/image" Target="../media/image57.png"/><Relationship Id="rId21" Type="http://schemas.openxmlformats.org/officeDocument/2006/relationships/image" Target="../media/image72.png"/><Relationship Id="rId7" Type="http://schemas.openxmlformats.org/officeDocument/2006/relationships/image" Target="../media/image41.png"/><Relationship Id="rId12" Type="http://schemas.openxmlformats.org/officeDocument/2006/relationships/image" Target="../media/image64.jpeg"/><Relationship Id="rId17" Type="http://schemas.openxmlformats.org/officeDocument/2006/relationships/image" Target="../media/image69.png"/><Relationship Id="rId2" Type="http://schemas.openxmlformats.org/officeDocument/2006/relationships/image" Target="../media/image56.png"/><Relationship Id="rId16" Type="http://schemas.openxmlformats.org/officeDocument/2006/relationships/image" Target="../media/image68.png"/><Relationship Id="rId20" Type="http://schemas.microsoft.com/office/2007/relationships/hdphoto" Target="../media/hdphoto1.wdp"/><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63.jpeg"/><Relationship Id="rId5" Type="http://schemas.openxmlformats.org/officeDocument/2006/relationships/image" Target="../media/image58.png"/><Relationship Id="rId15" Type="http://schemas.openxmlformats.org/officeDocument/2006/relationships/image" Target="../media/image67.jpe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46.png"/><Relationship Id="rId9" Type="http://schemas.openxmlformats.org/officeDocument/2006/relationships/image" Target="../media/image61.png"/><Relationship Id="rId14" Type="http://schemas.openxmlformats.org/officeDocument/2006/relationships/image" Target="../media/image66.jpeg"/><Relationship Id="rId22" Type="http://schemas.openxmlformats.org/officeDocument/2006/relationships/image" Target="../media/image73.jpeg"/></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76.png"/><Relationship Id="rId7" Type="http://schemas.openxmlformats.org/officeDocument/2006/relationships/image" Target="../media/image41.png"/><Relationship Id="rId12" Type="http://schemas.openxmlformats.org/officeDocument/2006/relationships/image" Target="../media/image79.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78.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77.jpeg"/><Relationship Id="rId9" Type="http://schemas.openxmlformats.org/officeDocument/2006/relationships/image" Target="../media/image5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0.jpeg"/><Relationship Id="rId1" Type="http://schemas.openxmlformats.org/officeDocument/2006/relationships/slideLayout" Target="../slideLayouts/slideLayout5.xml"/><Relationship Id="rId5" Type="http://schemas.openxmlformats.org/officeDocument/2006/relationships/image" Target="../media/image81.jpe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80.jpeg"/><Relationship Id="rId1" Type="http://schemas.openxmlformats.org/officeDocument/2006/relationships/slideLayout" Target="../slideLayouts/slideLayout5.xml"/><Relationship Id="rId5" Type="http://schemas.openxmlformats.org/officeDocument/2006/relationships/image" Target="../media/image81.jpe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41.png"/><Relationship Id="rId1" Type="http://schemas.openxmlformats.org/officeDocument/2006/relationships/slideLayout" Target="../slideLayouts/slideLayout5.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1.jpeg"/><Relationship Id="rId1" Type="http://schemas.openxmlformats.org/officeDocument/2006/relationships/slideLayout" Target="../slideLayouts/slideLayout5.xml"/><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1.jpe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1.jpeg"/><Relationship Id="rId1" Type="http://schemas.openxmlformats.org/officeDocument/2006/relationships/slideLayout" Target="../slideLayouts/slideLayout5.xml"/><Relationship Id="rId5" Type="http://schemas.openxmlformats.org/officeDocument/2006/relationships/image" Target="../media/image92.png"/><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6.png"/><Relationship Id="rId1" Type="http://schemas.openxmlformats.org/officeDocument/2006/relationships/slideLayout" Target="../slideLayouts/slideLayout5.xml"/><Relationship Id="rId5" Type="http://schemas.openxmlformats.org/officeDocument/2006/relationships/image" Target="../media/image95.png"/><Relationship Id="rId4" Type="http://schemas.openxmlformats.org/officeDocument/2006/relationships/image" Target="../media/image94.pn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jpeg"/><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50.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6.png"/><Relationship Id="rId7" Type="http://schemas.openxmlformats.org/officeDocument/2006/relationships/hyperlink" Target="mailto:info@amis.nl" TargetMode="Externa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26.png"/><Relationship Id="rId5" Type="http://schemas.openxmlformats.org/officeDocument/2006/relationships/hyperlink" Target="mailto:lucas.jellema@amis.nl" TargetMode="External"/><Relationship Id="rId10" Type="http://schemas.openxmlformats.org/officeDocument/2006/relationships/image" Target="../media/image99.png"/><Relationship Id="rId4" Type="http://schemas.openxmlformats.org/officeDocument/2006/relationships/hyperlink" Target="http://technology.amis.nl/" TargetMode="External"/><Relationship Id="rId9" Type="http://schemas.openxmlformats.org/officeDocument/2006/relationships/image" Target="../media/image98.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7.xml"/><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1.jpeg"/><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39.png"/><Relationship Id="rId2" Type="http://schemas.openxmlformats.org/officeDocument/2006/relationships/image" Target="../media/image31.jpeg"/><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1.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What is Apache Kafka &amp; Why is it important to Oracle &amp; Java &amp; IT professionals?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The Event Fabric – bringing IT together </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a:t>What is Apache Kafka &amp; Why is it important </a:t>
            </a:r>
            <a:endParaRPr lang="nl-NL" dirty="0"/>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dirty="0"/>
              </a:p>
            </p:txBody>
          </p:sp>
          <p:grpSp>
            <p:nvGrpSpPr>
              <p:cNvPr id="14" name="Group 102"/>
              <p:cNvGrpSpPr>
                <a:grpSpLocks noChangeAspect="1"/>
              </p:cNvGrpSpPr>
              <p:nvPr/>
            </p:nvGrpSpPr>
            <p:grpSpPr bwMode="auto">
              <a:xfrm>
                <a:off x="6001707" y="3624581"/>
                <a:ext cx="172346" cy="352850"/>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a14="http://schemas.microsoft.com/office/drawing/2010/main" xmlns="" w="9525">
                      <a:solidFill>
                        <a:srgbClr val="000000"/>
                      </a:solidFill>
                      <a:round/>
                      <a:headEnd/>
                      <a:tailEnd/>
                    </a14:hiddenLine>
                  </a:ext>
                </a:extLst>
              </p:spPr>
              <p:txBody>
                <a:bodyPr wrap="none" anchor="ctr"/>
                <a:lstStyle/>
                <a:p>
                  <a:endParaRPr lang="en-US" sz="1050" dirty="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dirty="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dirty="0"/>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dirty="0"/>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dirty="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dirty="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sp>
        <p:nvSpPr>
          <p:cNvPr id="48" name="TextBox 47"/>
          <p:cNvSpPr txBox="1"/>
          <p:nvPr/>
        </p:nvSpPr>
        <p:spPr>
          <a:xfrm>
            <a:off x="719998" y="4264489"/>
            <a:ext cx="2686826" cy="607859"/>
          </a:xfrm>
          <a:prstGeom prst="rect">
            <a:avLst/>
          </a:prstGeom>
          <a:noFill/>
        </p:spPr>
        <p:txBody>
          <a:bodyPr wrap="none" lIns="0" tIns="0" rIns="0" bIns="0" rtlCol="0">
            <a:spAutoFit/>
          </a:bodyPr>
          <a:lstStyle/>
          <a:p>
            <a:r>
              <a:rPr lang="en-US" sz="1300" dirty="0"/>
              <a:t>Lucas Jellema, CTO of AMIS</a:t>
            </a:r>
          </a:p>
          <a:p>
            <a:r>
              <a:rPr lang="en-US" dirty="0"/>
              <a:t>Oracle</a:t>
            </a:r>
            <a:r>
              <a:rPr lang="en-US"/>
              <a:t> Groundbreakers</a:t>
            </a:r>
            <a:r>
              <a:rPr lang="en-US" dirty="0"/>
              <a:t> APAC Tour</a:t>
            </a:r>
          </a:p>
          <a:p>
            <a:r>
              <a:rPr lang="en-US" sz="1300" dirty="0"/>
              <a:t>Tokyo, November 13</a:t>
            </a:r>
            <a:r>
              <a:rPr lang="en-US" sz="1300" baseline="30000" dirty="0"/>
              <a:t>th</a:t>
            </a:r>
            <a:r>
              <a:rPr lang="en-US" sz="1300" dirty="0"/>
              <a:t> 2018</a:t>
            </a:r>
            <a:endParaRPr lang="nl-NL" sz="1300" dirty="0"/>
          </a:p>
        </p:txBody>
      </p:sp>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dirty="0"/>
          </a:p>
        </p:txBody>
      </p:sp>
      <p:pic>
        <p:nvPicPr>
          <p:cNvPr id="1026" name="Picture 2" descr="https://cfile1.onoffmix.com/attach/ZHwCoTlJqc1Wyni3FgD8vB7ENkYXKOs9">
            <a:extLst>
              <a:ext uri="{FF2B5EF4-FFF2-40B4-BE49-F238E27FC236}">
                <a16:creationId xmlns:a16="http://schemas.microsoft.com/office/drawing/2014/main" id="{B41EEC01-6F74-4BB8-AA0F-75C2914D892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603003" y="66048"/>
            <a:ext cx="25527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Image result for logo kafka">
            <a:extLst>
              <a:ext uri="{FF2B5EF4-FFF2-40B4-BE49-F238E27FC236}">
                <a16:creationId xmlns:a16="http://schemas.microsoft.com/office/drawing/2014/main" id="{FBA8E4EA-078F-4B89-A95D-2E70224778D9}"/>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90888" y="2504780"/>
            <a:ext cx="1768488" cy="929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9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Cloud 34"/>
          <p:cNvSpPr/>
          <p:nvPr/>
        </p:nvSpPr>
        <p:spPr>
          <a:xfrm>
            <a:off x="2362464" y="1752291"/>
            <a:ext cx="3942083" cy="1231224"/>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sp>
        <p:nvSpPr>
          <p:cNvPr id="2" name="Footer Placeholder 1"/>
          <p:cNvSpPr>
            <a:spLocks noGrp="1"/>
          </p:cNvSpPr>
          <p:nvPr>
            <p:ph type="ftr" sz="quarter" idx="11"/>
          </p:nvPr>
        </p:nvSpPr>
        <p:spPr/>
        <p:txBody>
          <a:bodyPr/>
          <a:lstStyle/>
          <a:p>
            <a:r>
              <a:rPr lang="en-US"/>
              <a:t>What is Apache Kafka &amp; Why is it important </a:t>
            </a:r>
          </a:p>
        </p:txBody>
      </p:sp>
      <p:sp>
        <p:nvSpPr>
          <p:cNvPr id="21" name="Cloud 20"/>
          <p:cNvSpPr/>
          <p:nvPr/>
        </p:nvSpPr>
        <p:spPr>
          <a:xfrm>
            <a:off x="4722963" y="61556"/>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sp>
        <p:nvSpPr>
          <p:cNvPr id="22" name="Rounded Rectangle 21"/>
          <p:cNvSpPr/>
          <p:nvPr/>
        </p:nvSpPr>
        <p:spPr>
          <a:xfrm>
            <a:off x="5127957" y="22555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pic>
        <p:nvPicPr>
          <p:cNvPr id="23" name="Picture 33"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9027" y="55917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452210" y="216131"/>
            <a:ext cx="381836" cy="523220"/>
          </a:xfrm>
          <a:prstGeom prst="rect">
            <a:avLst/>
          </a:prstGeom>
          <a:noFill/>
        </p:spPr>
        <p:txBody>
          <a:bodyPr wrap="none" rtlCol="0">
            <a:spAutoFit/>
          </a:bodyPr>
          <a:lstStyle/>
          <a:p>
            <a:r>
              <a:rPr lang="nl-NL" sz="2800" dirty="0"/>
              <a:t>µ</a:t>
            </a:r>
          </a:p>
        </p:txBody>
      </p:sp>
      <p:sp>
        <p:nvSpPr>
          <p:cNvPr id="15" name="Freeform 14"/>
          <p:cNvSpPr/>
          <p:nvPr/>
        </p:nvSpPr>
        <p:spPr>
          <a:xfrm>
            <a:off x="4555941" y="1003777"/>
            <a:ext cx="902958" cy="1017528"/>
          </a:xfrm>
          <a:custGeom>
            <a:avLst/>
            <a:gdLst>
              <a:gd name="connsiteX0" fmla="*/ 139812 w 902958"/>
              <a:gd name="connsiteY0" fmla="*/ 1017528 h 1017528"/>
              <a:gd name="connsiteX1" fmla="*/ 36685 w 902958"/>
              <a:gd name="connsiteY1" fmla="*/ 336885 h 1017528"/>
              <a:gd name="connsiteX2" fmla="*/ 689827 w 902958"/>
              <a:gd name="connsiteY2" fmla="*/ 309384 h 1017528"/>
              <a:gd name="connsiteX3" fmla="*/ 902958 w 902958"/>
              <a:gd name="connsiteY3" fmla="*/ 0 h 1017528"/>
            </a:gdLst>
            <a:ahLst/>
            <a:cxnLst>
              <a:cxn ang="0">
                <a:pos x="connsiteX0" y="connsiteY0"/>
              </a:cxn>
              <a:cxn ang="0">
                <a:pos x="connsiteX1" y="connsiteY1"/>
              </a:cxn>
              <a:cxn ang="0">
                <a:pos x="connsiteX2" y="connsiteY2"/>
              </a:cxn>
              <a:cxn ang="0">
                <a:pos x="connsiteX3" y="connsiteY3"/>
              </a:cxn>
            </a:cxnLst>
            <a:rect l="l" t="t" r="r" b="b"/>
            <a:pathLst>
              <a:path w="902958" h="1017528">
                <a:moveTo>
                  <a:pt x="139812" y="1017528"/>
                </a:moveTo>
                <a:cubicBezTo>
                  <a:pt x="42414" y="736218"/>
                  <a:pt x="-54984" y="454909"/>
                  <a:pt x="36685" y="336885"/>
                </a:cubicBezTo>
                <a:cubicBezTo>
                  <a:pt x="128354" y="218861"/>
                  <a:pt x="545448" y="365531"/>
                  <a:pt x="689827" y="309384"/>
                </a:cubicBezTo>
                <a:cubicBezTo>
                  <a:pt x="834206" y="253237"/>
                  <a:pt x="868582" y="126618"/>
                  <a:pt x="902958"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626322" y="290006"/>
            <a:ext cx="2509443" cy="411263"/>
          </a:xfrm>
          <a:custGeom>
            <a:avLst/>
            <a:gdLst>
              <a:gd name="connsiteX0" fmla="*/ 2509443 w 2509443"/>
              <a:gd name="connsiteY0" fmla="*/ 211883 h 411263"/>
              <a:gd name="connsiteX1" fmla="*/ 1698171 w 2509443"/>
              <a:gd name="connsiteY1" fmla="*/ 5627 h 411263"/>
              <a:gd name="connsiteX2" fmla="*/ 0 w 2509443"/>
              <a:gd name="connsiteY2" fmla="*/ 411263 h 411263"/>
            </a:gdLst>
            <a:ahLst/>
            <a:cxnLst>
              <a:cxn ang="0">
                <a:pos x="connsiteX0" y="connsiteY0"/>
              </a:cxn>
              <a:cxn ang="0">
                <a:pos x="connsiteX1" y="connsiteY1"/>
              </a:cxn>
              <a:cxn ang="0">
                <a:pos x="connsiteX2" y="connsiteY2"/>
              </a:cxn>
            </a:cxnLst>
            <a:rect l="l" t="t" r="r" b="b"/>
            <a:pathLst>
              <a:path w="2509443" h="411263">
                <a:moveTo>
                  <a:pt x="2509443" y="211883"/>
                </a:moveTo>
                <a:cubicBezTo>
                  <a:pt x="2312927" y="92140"/>
                  <a:pt x="2116411" y="-27603"/>
                  <a:pt x="1698171" y="5627"/>
                </a:cubicBezTo>
                <a:cubicBezTo>
                  <a:pt x="1279931" y="38857"/>
                  <a:pt x="639965" y="225060"/>
                  <a:pt x="0" y="41126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Rectangular Callout 16"/>
          <p:cNvSpPr/>
          <p:nvPr/>
        </p:nvSpPr>
        <p:spPr>
          <a:xfrm>
            <a:off x="7175828" y="613271"/>
            <a:ext cx="1397531" cy="387720"/>
          </a:xfrm>
          <a:prstGeom prst="wedgeRectCallout">
            <a:avLst>
              <a:gd name="adj1" fmla="val -84787"/>
              <a:gd name="adj2" fmla="val -33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Application Container Cloud</a:t>
            </a:r>
            <a:endParaRPr lang="nl-NL" sz="1100" dirty="0"/>
          </a:p>
        </p:txBody>
      </p:sp>
      <p:sp>
        <p:nvSpPr>
          <p:cNvPr id="25" name="Rounded Rectangle 24"/>
          <p:cNvSpPr/>
          <p:nvPr/>
        </p:nvSpPr>
        <p:spPr>
          <a:xfrm>
            <a:off x="3669887" y="393153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prstClr val="black"/>
              </a:solidFill>
              <a:effectLst/>
              <a:uLnTx/>
              <a:uFillTx/>
              <a:latin typeface="Arial Unicode MS"/>
              <a:ea typeface="+mn-ea"/>
              <a:cs typeface="+mn-cs"/>
            </a:endParaRPr>
          </a:p>
        </p:txBody>
      </p:sp>
      <p:pic>
        <p:nvPicPr>
          <p:cNvPr id="26" name="Picture 33"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0957" y="426515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3994140" y="3922111"/>
            <a:ext cx="381836" cy="523220"/>
          </a:xfrm>
          <a:prstGeom prst="rect">
            <a:avLst/>
          </a:prstGeom>
          <a:noFill/>
        </p:spPr>
        <p:txBody>
          <a:bodyPr wrap="none" rtlCol="0">
            <a:spAutoFit/>
          </a:bodyPr>
          <a:lstStyle/>
          <a:p>
            <a:r>
              <a:rPr lang="nl-NL" sz="2800" dirty="0"/>
              <a:t>µ</a:t>
            </a:r>
          </a:p>
        </p:txBody>
      </p:sp>
      <p:sp>
        <p:nvSpPr>
          <p:cNvPr id="28" name="Rectangular Callout 27"/>
          <p:cNvSpPr/>
          <p:nvPr/>
        </p:nvSpPr>
        <p:spPr>
          <a:xfrm>
            <a:off x="1674853" y="4125391"/>
            <a:ext cx="1397531" cy="387720"/>
          </a:xfrm>
          <a:prstGeom prst="wedgeRectCallout">
            <a:avLst>
              <a:gd name="adj1" fmla="val 104615"/>
              <a:gd name="adj2" fmla="val -27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Locally running Node application</a:t>
            </a:r>
            <a:endParaRPr lang="nl-NL" sz="1100" dirty="0"/>
          </a:p>
        </p:txBody>
      </p:sp>
      <p:sp>
        <p:nvSpPr>
          <p:cNvPr id="19" name="Freeform 18"/>
          <p:cNvSpPr/>
          <p:nvPr/>
        </p:nvSpPr>
        <p:spPr>
          <a:xfrm>
            <a:off x="4654502" y="3750594"/>
            <a:ext cx="2145059" cy="751124"/>
          </a:xfrm>
          <a:custGeom>
            <a:avLst/>
            <a:gdLst>
              <a:gd name="connsiteX0" fmla="*/ 2145059 w 2145059"/>
              <a:gd name="connsiteY0" fmla="*/ 58260 h 751124"/>
              <a:gd name="connsiteX1" fmla="*/ 1505666 w 2145059"/>
              <a:gd name="connsiteY1" fmla="*/ 65135 h 751124"/>
              <a:gd name="connsiteX2" fmla="*/ 866274 w 2145059"/>
              <a:gd name="connsiteY2" fmla="*/ 718278 h 751124"/>
              <a:gd name="connsiteX3" fmla="*/ 0 w 2145059"/>
              <a:gd name="connsiteY3" fmla="*/ 594525 h 751124"/>
            </a:gdLst>
            <a:ahLst/>
            <a:cxnLst>
              <a:cxn ang="0">
                <a:pos x="connsiteX0" y="connsiteY0"/>
              </a:cxn>
              <a:cxn ang="0">
                <a:pos x="connsiteX1" y="connsiteY1"/>
              </a:cxn>
              <a:cxn ang="0">
                <a:pos x="connsiteX2" y="connsiteY2"/>
              </a:cxn>
              <a:cxn ang="0">
                <a:pos x="connsiteX3" y="connsiteY3"/>
              </a:cxn>
            </a:cxnLst>
            <a:rect l="l" t="t" r="r" b="b"/>
            <a:pathLst>
              <a:path w="2145059" h="751124">
                <a:moveTo>
                  <a:pt x="2145059" y="58260"/>
                </a:moveTo>
                <a:cubicBezTo>
                  <a:pt x="1931928" y="6696"/>
                  <a:pt x="1718797" y="-44868"/>
                  <a:pt x="1505666" y="65135"/>
                </a:cubicBezTo>
                <a:cubicBezTo>
                  <a:pt x="1292535" y="175138"/>
                  <a:pt x="1117218" y="630046"/>
                  <a:pt x="866274" y="718278"/>
                </a:cubicBezTo>
                <a:cubicBezTo>
                  <a:pt x="615330" y="806510"/>
                  <a:pt x="307665" y="700517"/>
                  <a:pt x="0" y="59452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Freeform 19"/>
          <p:cNvSpPr/>
          <p:nvPr/>
        </p:nvSpPr>
        <p:spPr>
          <a:xfrm>
            <a:off x="4255741" y="2777576"/>
            <a:ext cx="664315" cy="1155032"/>
          </a:xfrm>
          <a:custGeom>
            <a:avLst/>
            <a:gdLst>
              <a:gd name="connsiteX0" fmla="*/ 0 w 664315"/>
              <a:gd name="connsiteY0" fmla="*/ 1155032 h 1155032"/>
              <a:gd name="connsiteX1" fmla="*/ 660018 w 664315"/>
              <a:gd name="connsiteY1" fmla="*/ 618767 h 1155032"/>
              <a:gd name="connsiteX2" fmla="*/ 233757 w 664315"/>
              <a:gd name="connsiteY2" fmla="*/ 0 h 1155032"/>
            </a:gdLst>
            <a:ahLst/>
            <a:cxnLst>
              <a:cxn ang="0">
                <a:pos x="connsiteX0" y="connsiteY0"/>
              </a:cxn>
              <a:cxn ang="0">
                <a:pos x="connsiteX1" y="connsiteY1"/>
              </a:cxn>
              <a:cxn ang="0">
                <a:pos x="connsiteX2" y="connsiteY2"/>
              </a:cxn>
            </a:cxnLst>
            <a:rect l="l" t="t" r="r" b="b"/>
            <a:pathLst>
              <a:path w="664315" h="1155032">
                <a:moveTo>
                  <a:pt x="0" y="1155032"/>
                </a:moveTo>
                <a:cubicBezTo>
                  <a:pt x="310529" y="983152"/>
                  <a:pt x="621059" y="811272"/>
                  <a:pt x="660018" y="618767"/>
                </a:cubicBezTo>
                <a:cubicBezTo>
                  <a:pt x="698978" y="426262"/>
                  <a:pt x="466367" y="213131"/>
                  <a:pt x="233757"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Rectangular Callout 37"/>
          <p:cNvSpPr/>
          <p:nvPr/>
        </p:nvSpPr>
        <p:spPr>
          <a:xfrm>
            <a:off x="6253800" y="1855698"/>
            <a:ext cx="1397531" cy="254368"/>
          </a:xfrm>
          <a:prstGeom prst="wedgeRectCallout">
            <a:avLst>
              <a:gd name="adj1" fmla="val -67077"/>
              <a:gd name="adj2" fmla="val 370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Event Hub</a:t>
            </a:r>
            <a:endParaRPr lang="nl-NL" sz="1100" dirty="0"/>
          </a:p>
        </p:txBody>
      </p:sp>
      <p:pic>
        <p:nvPicPr>
          <p:cNvPr id="39" name="Picture 2" descr="Image result for logo twitte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30705" y="1474076"/>
            <a:ext cx="3212585" cy="1688666"/>
          </a:xfrm>
          <a:prstGeom prst="rect">
            <a:avLst/>
          </a:prstGeom>
          <a:noFill/>
          <a:extLst>
            <a:ext uri="{909E8E84-426E-40DD-AFC4-6F175D3DCCD1}">
              <a14:hiddenFill xmlns:a14="http://schemas.microsoft.com/office/drawing/2010/main">
                <a:solidFill>
                  <a:srgbClr val="FFFFFF"/>
                </a:solidFill>
              </a14:hiddenFill>
            </a:ext>
          </a:extLst>
        </p:spPr>
      </p:pic>
      <p:sp>
        <p:nvSpPr>
          <p:cNvPr id="41" name="Cloud 40">
            <a:extLst>
              <a:ext uri="{FF2B5EF4-FFF2-40B4-BE49-F238E27FC236}">
                <a16:creationId xmlns:a16="http://schemas.microsoft.com/office/drawing/2014/main" id="{05A87741-8AC4-488D-B92F-C556F905E42A}"/>
              </a:ext>
            </a:extLst>
          </p:cNvPr>
          <p:cNvSpPr/>
          <p:nvPr/>
        </p:nvSpPr>
        <p:spPr>
          <a:xfrm>
            <a:off x="675849" y="107600"/>
            <a:ext cx="2915478" cy="134509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Can 4">
            <a:extLst>
              <a:ext uri="{FF2B5EF4-FFF2-40B4-BE49-F238E27FC236}">
                <a16:creationId xmlns:a16="http://schemas.microsoft.com/office/drawing/2014/main" id="{2A10A72C-F96E-4425-95BF-31B9FCE0B096}"/>
              </a:ext>
            </a:extLst>
          </p:cNvPr>
          <p:cNvSpPr/>
          <p:nvPr/>
        </p:nvSpPr>
        <p:spPr>
          <a:xfrm>
            <a:off x="1617335" y="268104"/>
            <a:ext cx="1038926" cy="1041209"/>
          </a:xfrm>
          <a:prstGeom prst="can">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100" dirty="0"/>
          </a:p>
          <a:p>
            <a:pPr algn="ctr"/>
            <a:endParaRPr lang="en-US" sz="1100" dirty="0"/>
          </a:p>
          <a:p>
            <a:pPr algn="ctr"/>
            <a:r>
              <a:rPr lang="en-US" sz="1100" dirty="0"/>
              <a:t>MongoDB</a:t>
            </a:r>
            <a:endParaRPr lang="nl-NL" sz="1100" dirty="0"/>
          </a:p>
        </p:txBody>
      </p:sp>
      <p:sp>
        <p:nvSpPr>
          <p:cNvPr id="44" name="Rectangle 43">
            <a:extLst>
              <a:ext uri="{FF2B5EF4-FFF2-40B4-BE49-F238E27FC236}">
                <a16:creationId xmlns:a16="http://schemas.microsoft.com/office/drawing/2014/main" id="{5C059D94-4E33-4FF9-8AE3-048177F681AE}"/>
              </a:ext>
            </a:extLst>
          </p:cNvPr>
          <p:cNvSpPr/>
          <p:nvPr/>
        </p:nvSpPr>
        <p:spPr>
          <a:xfrm>
            <a:off x="1782725" y="547065"/>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45" name="Cloud 44">
            <a:extLst>
              <a:ext uri="{FF2B5EF4-FFF2-40B4-BE49-F238E27FC236}">
                <a16:creationId xmlns:a16="http://schemas.microsoft.com/office/drawing/2014/main" id="{165E1FA5-957D-4FE1-85E2-34C9154B639F}"/>
              </a:ext>
            </a:extLst>
          </p:cNvPr>
          <p:cNvSpPr/>
          <p:nvPr/>
        </p:nvSpPr>
        <p:spPr>
          <a:xfrm>
            <a:off x="5382480" y="3549878"/>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6" name="Can 9">
            <a:extLst>
              <a:ext uri="{FF2B5EF4-FFF2-40B4-BE49-F238E27FC236}">
                <a16:creationId xmlns:a16="http://schemas.microsoft.com/office/drawing/2014/main" id="{84230EE7-9036-466F-A5B1-EC21E66CB704}"/>
              </a:ext>
            </a:extLst>
          </p:cNvPr>
          <p:cNvSpPr/>
          <p:nvPr/>
        </p:nvSpPr>
        <p:spPr>
          <a:xfrm>
            <a:off x="6166251" y="3678598"/>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47" name="Rectangle 46">
            <a:extLst>
              <a:ext uri="{FF2B5EF4-FFF2-40B4-BE49-F238E27FC236}">
                <a16:creationId xmlns:a16="http://schemas.microsoft.com/office/drawing/2014/main" id="{8DB63290-4F6A-4453-8FAF-609DADE2CA26}"/>
              </a:ext>
            </a:extLst>
          </p:cNvPr>
          <p:cNvSpPr/>
          <p:nvPr/>
        </p:nvSpPr>
        <p:spPr>
          <a:xfrm>
            <a:off x="6434576" y="3957559"/>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pic>
        <p:nvPicPr>
          <p:cNvPr id="49" name="Picture 48">
            <a:extLst>
              <a:ext uri="{FF2B5EF4-FFF2-40B4-BE49-F238E27FC236}">
                <a16:creationId xmlns:a16="http://schemas.microsoft.com/office/drawing/2014/main" id="{3DE39D1A-3185-4FF3-9995-21FA2062465B}"/>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803" y="1349817"/>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0" name="Picture 49">
            <a:extLst>
              <a:ext uri="{FF2B5EF4-FFF2-40B4-BE49-F238E27FC236}">
                <a16:creationId xmlns:a16="http://schemas.microsoft.com/office/drawing/2014/main" id="{B3285E80-0B88-4968-BF02-C0AF8C782DA4}"/>
              </a:ext>
            </a:extLst>
          </p:cNvPr>
          <p:cNvPicPr>
            <a:picLocks noChangeAspect="1"/>
          </p:cNvPicPr>
          <p:nvPr/>
        </p:nvPicPr>
        <p:blipFill>
          <a:blip r:embed="rId6"/>
          <a:stretch>
            <a:fillRect/>
          </a:stretch>
        </p:blipFill>
        <p:spPr>
          <a:xfrm>
            <a:off x="2818675" y="263350"/>
            <a:ext cx="855348" cy="340829"/>
          </a:xfrm>
          <a:prstGeom prst="rect">
            <a:avLst/>
          </a:prstGeom>
        </p:spPr>
      </p:pic>
      <p:pic>
        <p:nvPicPr>
          <p:cNvPr id="51" name="Picture 2" descr="Image result for oracle database cloud logo">
            <a:extLst>
              <a:ext uri="{FF2B5EF4-FFF2-40B4-BE49-F238E27FC236}">
                <a16:creationId xmlns:a16="http://schemas.microsoft.com/office/drawing/2014/main" id="{EEEB3F33-F5AC-419A-BE8C-BA9C6BEDF7A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5363" y="3549878"/>
            <a:ext cx="619927" cy="6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3710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39"/>
                                        </p:tgtEl>
                                      </p:cBhvr>
                                    </p:animEffect>
                                    <p:set>
                                      <p:cBhvr>
                                        <p:cTn id="7" dur="1" fill="hold">
                                          <p:stCondLst>
                                            <p:cond delay="1249"/>
                                          </p:stCondLst>
                                        </p:cTn>
                                        <p:tgtEl>
                                          <p:spTgt spid="39"/>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40"/>
                                        </p:tgtEl>
                                        <p:attrNameLst>
                                          <p:attrName>style.visibility</p:attrName>
                                        </p:attrNameLst>
                                      </p:cBhvr>
                                      <p:to>
                                        <p:strVal val="visible"/>
                                      </p:to>
                                    </p:set>
                                    <p:animEffect transition="in" filter="fade">
                                      <p:cBhvr>
                                        <p:cTn id="10" dur="1000"/>
                                        <p:tgtEl>
                                          <p:spTgt spid="4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7"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a:t>
            </a:r>
            <a:r>
              <a:rPr lang="en-US" sz="1600" dirty="0" err="1"/>
              <a:t>technologie</a:t>
            </a:r>
            <a:r>
              <a:rPr lang="en-US" sz="1600" dirty="0"/>
              <a:t> &amp; REST APIs</a:t>
            </a:r>
            <a:endParaRPr lang="nl-NL" sz="1600" dirty="0" err="1"/>
          </a:p>
        </p:txBody>
      </p:sp>
      <p:sp>
        <p:nvSpPr>
          <p:cNvPr id="9" name="TextBox 8"/>
          <p:cNvSpPr txBox="1"/>
          <p:nvPr/>
        </p:nvSpPr>
        <p:spPr>
          <a:xfrm>
            <a:off x="4847645" y="3372559"/>
            <a:ext cx="4113307"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Near real-time fast</a:t>
            </a:r>
          </a:p>
          <a:p>
            <a:pPr marL="285750" indent="-285750" algn="r">
              <a:buFont typeface="Arial" panose="020B0604020202020204" pitchFamily="34" charset="0"/>
              <a:buChar char="•"/>
            </a:pPr>
            <a:r>
              <a:rPr lang="en-US" sz="1600" dirty="0"/>
              <a:t>No Rate Limit</a:t>
            </a:r>
          </a:p>
          <a:p>
            <a:pPr marL="285750" indent="-285750" algn="r">
              <a:buFont typeface="Arial" panose="020B0604020202020204" pitchFamily="34" charset="0"/>
              <a:buChar char="•"/>
            </a:pPr>
            <a:r>
              <a:rPr lang="en-US" sz="1600" dirty="0"/>
              <a:t>No enforced size limit</a:t>
            </a:r>
          </a:p>
          <a:p>
            <a:pPr marL="285750" indent="-285750" algn="r">
              <a:buFont typeface="Arial" panose="020B0604020202020204" pitchFamily="34" charset="0"/>
              <a:buChar char="•"/>
            </a:pPr>
            <a:r>
              <a:rPr lang="en-US" sz="1600" dirty="0"/>
              <a:t>Anything goes (it’s all byte[])</a:t>
            </a:r>
          </a:p>
          <a:p>
            <a:pPr marL="285750" indent="-285750" algn="r">
              <a:buFont typeface="Arial" panose="020B0604020202020204" pitchFamily="34" charset="0"/>
              <a:buChar char="•"/>
            </a:pPr>
            <a:r>
              <a:rPr lang="en-US" sz="1600" dirty="0"/>
              <a:t>On premises or in cloud, private or trusted</a:t>
            </a:r>
          </a:p>
          <a:p>
            <a:pPr marL="285750" indent="-285750" algn="r">
              <a:buFont typeface="Arial" panose="020B0604020202020204" pitchFamily="34" charset="0"/>
              <a:buChar char="•"/>
            </a:pPr>
            <a:r>
              <a:rPr lang="en-US" sz="1600" dirty="0"/>
              <a:t>Very much for programmatic use</a:t>
            </a:r>
            <a:endParaRPr lang="nl-NL" sz="1600" dirty="0" err="1"/>
          </a:p>
        </p:txBody>
      </p:sp>
    </p:spTree>
    <p:extLst>
      <p:ext uri="{BB962C8B-B14F-4D97-AF65-F5344CB8AC3E}">
        <p14:creationId xmlns:p14="http://schemas.microsoft.com/office/powerpoint/2010/main" val="28895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dirty="0"/>
          </a:p>
        </p:txBody>
      </p:sp>
    </p:spTree>
    <p:extLst>
      <p:ext uri="{BB962C8B-B14F-4D97-AF65-F5344CB8AC3E}">
        <p14:creationId xmlns:p14="http://schemas.microsoft.com/office/powerpoint/2010/main" val="3603856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r>
              <a:rPr lang="nl-NL" dirty="0"/>
              <a:t>CQRS = </a:t>
            </a:r>
            <a:r>
              <a:rPr lang="nl-NL" dirty="0" err="1"/>
              <a:t>Command</a:t>
            </a:r>
            <a:r>
              <a:rPr lang="nl-NL" dirty="0"/>
              <a:t> Query </a:t>
            </a:r>
            <a:r>
              <a:rPr lang="nl-NL" dirty="0" err="1"/>
              <a:t>Responsibility</a:t>
            </a:r>
            <a:r>
              <a:rPr lang="nl-NL" dirty="0"/>
              <a:t> </a:t>
            </a:r>
            <a:r>
              <a:rPr lang="nl-NL" dirty="0" err="1"/>
              <a:t>Segregation</a:t>
            </a:r>
            <a:endParaRPr lang="nl-NL" dirty="0"/>
          </a:p>
        </p:txBody>
      </p:sp>
    </p:spTree>
    <p:extLst>
      <p:ext uri="{BB962C8B-B14F-4D97-AF65-F5344CB8AC3E}">
        <p14:creationId xmlns:p14="http://schemas.microsoft.com/office/powerpoint/2010/main" val="20285834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sp>
        <p:nvSpPr>
          <p:cNvPr id="6" name="Cloud 5"/>
          <p:cNvSpPr/>
          <p:nvPr/>
        </p:nvSpPr>
        <p:spPr>
          <a:xfrm>
            <a:off x="1185297" y="3741826"/>
            <a:ext cx="2380950" cy="94529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3477028" y="778791"/>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4332136" y="1183476"/>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8" name="Right Arrow 27"/>
          <p:cNvSpPr/>
          <p:nvPr/>
        </p:nvSpPr>
        <p:spPr>
          <a:xfrm>
            <a:off x="5915050" y="1353689"/>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178117" y="1147170"/>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Lightning Bolt 29">
            <a:extLst>
              <a:ext uri="{FF2B5EF4-FFF2-40B4-BE49-F238E27FC236}">
                <a16:creationId xmlns:a16="http://schemas.microsoft.com/office/drawing/2014/main" id="{3259BB5B-0404-4F0B-9D4A-7428EF780A2E}"/>
              </a:ext>
            </a:extLst>
          </p:cNvPr>
          <p:cNvSpPr/>
          <p:nvPr/>
        </p:nvSpPr>
        <p:spPr>
          <a:xfrm>
            <a:off x="7117654" y="2706241"/>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Lightning Bolt 30">
            <a:extLst>
              <a:ext uri="{FF2B5EF4-FFF2-40B4-BE49-F238E27FC236}">
                <a16:creationId xmlns:a16="http://schemas.microsoft.com/office/drawing/2014/main" id="{FC7BF2F1-63C9-4894-B387-CB9E760E3579}"/>
              </a:ext>
            </a:extLst>
          </p:cNvPr>
          <p:cNvSpPr/>
          <p:nvPr/>
        </p:nvSpPr>
        <p:spPr>
          <a:xfrm>
            <a:off x="4187767" y="3489409"/>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a:extLst>
              <a:ext uri="{FF2B5EF4-FFF2-40B4-BE49-F238E27FC236}">
                <a16:creationId xmlns:a16="http://schemas.microsoft.com/office/drawing/2014/main" id="{2B74CDD2-E069-4C88-8A85-CD2261994F36}"/>
              </a:ext>
            </a:extLst>
          </p:cNvPr>
          <p:cNvSpPr/>
          <p:nvPr/>
        </p:nvSpPr>
        <p:spPr>
          <a:xfrm>
            <a:off x="2841362" y="3810409"/>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Lightning Bolt 32">
            <a:extLst>
              <a:ext uri="{FF2B5EF4-FFF2-40B4-BE49-F238E27FC236}">
                <a16:creationId xmlns:a16="http://schemas.microsoft.com/office/drawing/2014/main" id="{99744286-7E1E-4EAE-BA62-40E4FBE86C7F}"/>
              </a:ext>
            </a:extLst>
          </p:cNvPr>
          <p:cNvSpPr/>
          <p:nvPr/>
        </p:nvSpPr>
        <p:spPr>
          <a:xfrm>
            <a:off x="5348233" y="3107074"/>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a:extLst>
              <a:ext uri="{FF2B5EF4-FFF2-40B4-BE49-F238E27FC236}">
                <a16:creationId xmlns:a16="http://schemas.microsoft.com/office/drawing/2014/main" id="{FBCE5BE7-D137-4EF9-9D2E-D78E3CD00DEB}"/>
              </a:ext>
            </a:extLst>
          </p:cNvPr>
          <p:cNvSpPr/>
          <p:nvPr/>
        </p:nvSpPr>
        <p:spPr>
          <a:xfrm>
            <a:off x="5553802" y="2303409"/>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Lightning Bolt 34">
            <a:extLst>
              <a:ext uri="{FF2B5EF4-FFF2-40B4-BE49-F238E27FC236}">
                <a16:creationId xmlns:a16="http://schemas.microsoft.com/office/drawing/2014/main" id="{371ADC26-674D-44E3-AED8-FEFBEC3B9C4B}"/>
              </a:ext>
            </a:extLst>
          </p:cNvPr>
          <p:cNvSpPr/>
          <p:nvPr/>
        </p:nvSpPr>
        <p:spPr>
          <a:xfrm>
            <a:off x="4290853" y="2706241"/>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6" name="Picture 2" descr="Image result for logo kafka">
            <a:extLst>
              <a:ext uri="{FF2B5EF4-FFF2-40B4-BE49-F238E27FC236}">
                <a16:creationId xmlns:a16="http://schemas.microsoft.com/office/drawing/2014/main" id="{25A43833-EDA0-481F-8CDF-1CADB6190E6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30564" y="1386075"/>
            <a:ext cx="1344626" cy="706791"/>
          </a:xfrm>
          <a:prstGeom prst="rect">
            <a:avLst/>
          </a:prstGeom>
          <a:noFill/>
          <a:extLst>
            <a:ext uri="{909E8E84-426E-40DD-AFC4-6F175D3DCCD1}">
              <a14:hiddenFill xmlns:a14="http://schemas.microsoft.com/office/drawing/2010/main">
                <a:solidFill>
                  <a:srgbClr val="FFFFFF"/>
                </a:solidFill>
              </a14:hiddenFill>
            </a:ext>
          </a:extLst>
        </p:spPr>
      </p:pic>
      <p:sp>
        <p:nvSpPr>
          <p:cNvPr id="3" name="Cylinder 2">
            <a:extLst>
              <a:ext uri="{FF2B5EF4-FFF2-40B4-BE49-F238E27FC236}">
                <a16:creationId xmlns:a16="http://schemas.microsoft.com/office/drawing/2014/main" id="{6734EDB1-27B8-47D1-BB31-BF59DDEF5B2B}"/>
              </a:ext>
            </a:extLst>
          </p:cNvPr>
          <p:cNvSpPr/>
          <p:nvPr/>
        </p:nvSpPr>
        <p:spPr>
          <a:xfrm>
            <a:off x="7738948" y="1253894"/>
            <a:ext cx="187305" cy="1008725"/>
          </a:xfrm>
          <a:prstGeom prst="can">
            <a:avLst/>
          </a:prstGeom>
          <a:solidFill>
            <a:schemeClr val="accent6">
              <a:lumMod val="50000"/>
            </a:schemeClr>
          </a:solidFill>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37" name="Lightning Bolt 36">
            <a:extLst>
              <a:ext uri="{FF2B5EF4-FFF2-40B4-BE49-F238E27FC236}">
                <a16:creationId xmlns:a16="http://schemas.microsoft.com/office/drawing/2014/main" id="{C21CA01F-97DD-43E5-932E-1F22BCE8A732}"/>
              </a:ext>
            </a:extLst>
          </p:cNvPr>
          <p:cNvSpPr/>
          <p:nvPr/>
        </p:nvSpPr>
        <p:spPr>
          <a:xfrm>
            <a:off x="7782734" y="1316744"/>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Lightning Bolt 37">
            <a:extLst>
              <a:ext uri="{FF2B5EF4-FFF2-40B4-BE49-F238E27FC236}">
                <a16:creationId xmlns:a16="http://schemas.microsoft.com/office/drawing/2014/main" id="{0B184ACD-26E6-4037-AA9B-1AEC0C105A58}"/>
              </a:ext>
            </a:extLst>
          </p:cNvPr>
          <p:cNvSpPr/>
          <p:nvPr/>
        </p:nvSpPr>
        <p:spPr>
          <a:xfrm>
            <a:off x="7782734" y="1443461"/>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9" name="Lightning Bolt 38">
            <a:extLst>
              <a:ext uri="{FF2B5EF4-FFF2-40B4-BE49-F238E27FC236}">
                <a16:creationId xmlns:a16="http://schemas.microsoft.com/office/drawing/2014/main" id="{987A89A9-87F4-4BF5-A19A-CEAA513D6536}"/>
              </a:ext>
            </a:extLst>
          </p:cNvPr>
          <p:cNvSpPr/>
          <p:nvPr/>
        </p:nvSpPr>
        <p:spPr>
          <a:xfrm>
            <a:off x="7782734" y="1570178"/>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a:extLst>
              <a:ext uri="{FF2B5EF4-FFF2-40B4-BE49-F238E27FC236}">
                <a16:creationId xmlns:a16="http://schemas.microsoft.com/office/drawing/2014/main" id="{DC6F1740-80BA-4231-B68C-047EBB39406C}"/>
              </a:ext>
            </a:extLst>
          </p:cNvPr>
          <p:cNvSpPr/>
          <p:nvPr/>
        </p:nvSpPr>
        <p:spPr>
          <a:xfrm>
            <a:off x="7782734" y="1696895"/>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Lightning Bolt 40">
            <a:extLst>
              <a:ext uri="{FF2B5EF4-FFF2-40B4-BE49-F238E27FC236}">
                <a16:creationId xmlns:a16="http://schemas.microsoft.com/office/drawing/2014/main" id="{F2E9D360-FBC6-4FD8-86F0-1812D61CCF74}"/>
              </a:ext>
            </a:extLst>
          </p:cNvPr>
          <p:cNvSpPr/>
          <p:nvPr/>
        </p:nvSpPr>
        <p:spPr>
          <a:xfrm>
            <a:off x="7782734" y="1823612"/>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a:extLst>
              <a:ext uri="{FF2B5EF4-FFF2-40B4-BE49-F238E27FC236}">
                <a16:creationId xmlns:a16="http://schemas.microsoft.com/office/drawing/2014/main" id="{6FF3589C-1B63-469C-B037-7F743022C6E3}"/>
              </a:ext>
            </a:extLst>
          </p:cNvPr>
          <p:cNvSpPr/>
          <p:nvPr/>
        </p:nvSpPr>
        <p:spPr>
          <a:xfrm>
            <a:off x="7782734" y="1950329"/>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Lightning Bolt 42">
            <a:extLst>
              <a:ext uri="{FF2B5EF4-FFF2-40B4-BE49-F238E27FC236}">
                <a16:creationId xmlns:a16="http://schemas.microsoft.com/office/drawing/2014/main" id="{518757A8-702C-49DB-ACE0-09DFDF36AF2B}"/>
              </a:ext>
            </a:extLst>
          </p:cNvPr>
          <p:cNvSpPr/>
          <p:nvPr/>
        </p:nvSpPr>
        <p:spPr>
          <a:xfrm>
            <a:off x="7782734" y="2077046"/>
            <a:ext cx="70969" cy="127735"/>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07755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0"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fade">
                                      <p:cBhvr>
                                        <p:cTn id="29" dur="500"/>
                                        <p:tgtEl>
                                          <p:spTgt spid="37"/>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fade">
                                      <p:cBhvr>
                                        <p:cTn id="44" dur="500"/>
                                        <p:tgtEl>
                                          <p:spTgt spid="4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0"/>
                                        </p:tgtEl>
                                        <p:attrNameLst>
                                          <p:attrName>style.visibility</p:attrName>
                                        </p:attrNameLst>
                                      </p:cBhvr>
                                      <p:to>
                                        <p:strVal val="visible"/>
                                      </p:to>
                                    </p:set>
                                    <p:animEffect transition="in" filter="fade">
                                      <p:cBhvr>
                                        <p:cTn id="52" dur="500"/>
                                        <p:tgtEl>
                                          <p:spTgt spid="30"/>
                                        </p:tgtEl>
                                      </p:cBhvr>
                                    </p:animEffect>
                                  </p:childTnLst>
                                </p:cTn>
                              </p:par>
                            </p:childTnLst>
                          </p:cTn>
                        </p:par>
                        <p:par>
                          <p:cTn id="53" fill="hold">
                            <p:stCondLst>
                              <p:cond delay="500"/>
                            </p:stCondLst>
                            <p:childTnLst>
                              <p:par>
                                <p:cTn id="54" presetID="10" presetClass="entr" presetSubtype="0"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fade">
                                      <p:cBhvr>
                                        <p:cTn id="56" dur="500"/>
                                        <p:tgtEl>
                                          <p:spTgt spid="31"/>
                                        </p:tgtEl>
                                      </p:cBhvr>
                                    </p:animEffect>
                                  </p:childTnLst>
                                </p:cTn>
                              </p:par>
                            </p:childTnLst>
                          </p:cTn>
                        </p:par>
                        <p:par>
                          <p:cTn id="57" fill="hold">
                            <p:stCondLst>
                              <p:cond delay="1000"/>
                            </p:stCondLst>
                            <p:childTnLst>
                              <p:par>
                                <p:cTn id="58" presetID="10" presetClass="entr" presetSubtype="0" fill="hold" grpId="0"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fade">
                                      <p:cBhvr>
                                        <p:cTn id="60" dur="500"/>
                                        <p:tgtEl>
                                          <p:spTgt spid="32"/>
                                        </p:tgtEl>
                                      </p:cBhvr>
                                    </p:animEffect>
                                  </p:childTnLst>
                                </p:cTn>
                              </p:par>
                            </p:childTnLst>
                          </p:cTn>
                        </p:par>
                        <p:par>
                          <p:cTn id="61" fill="hold">
                            <p:stCondLst>
                              <p:cond delay="1500"/>
                            </p:stCondLst>
                            <p:childTnLst>
                              <p:par>
                                <p:cTn id="62" presetID="10" presetClass="entr" presetSubtype="0" fill="hold" grpId="0" nodeType="after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par>
                          <p:cTn id="65" fill="hold">
                            <p:stCondLst>
                              <p:cond delay="2000"/>
                            </p:stCondLst>
                            <p:childTnLst>
                              <p:par>
                                <p:cTn id="66" presetID="10" presetClass="entr" presetSubtype="0" fill="hold" grpId="0"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fade">
                                      <p:cBhvr>
                                        <p:cTn id="68" dur="500"/>
                                        <p:tgtEl>
                                          <p:spTgt spid="34"/>
                                        </p:tgtEl>
                                      </p:cBhvr>
                                    </p:animEffect>
                                  </p:childTnLst>
                                </p:cTn>
                              </p:par>
                            </p:childTnLst>
                          </p:cTn>
                        </p:par>
                        <p:par>
                          <p:cTn id="69" fill="hold">
                            <p:stCondLst>
                              <p:cond delay="2500"/>
                            </p:stCondLst>
                            <p:childTnLst>
                              <p:par>
                                <p:cTn id="70" presetID="10" presetClass="entr" presetSubtype="0" fill="hold" grpId="0" nodeType="after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8" grpId="0" animBg="1"/>
      <p:bldP spid="29" grpId="0" animBg="1"/>
      <p:bldP spid="30" grpId="0" animBg="1"/>
      <p:bldP spid="31" grpId="0" animBg="1"/>
      <p:bldP spid="32" grpId="0" animBg="1"/>
      <p:bldP spid="33" grpId="0" animBg="1"/>
      <p:bldP spid="34" grpId="0" animBg="1"/>
      <p:bldP spid="35" grpId="0" animBg="1"/>
      <p:bldP spid="3" grpId="0" animBg="1"/>
      <p:bldP spid="37" grpId="0" animBg="1"/>
      <p:bldP spid="38" grpId="0" animBg="1"/>
      <p:bldP spid="39" grpId="0" animBg="1"/>
      <p:bldP spid="40" grpId="0" animBg="1"/>
      <p:bldP spid="41" grpId="0" animBg="1"/>
      <p:bldP spid="42" grpId="0" animBg="1"/>
      <p:bldP spid="4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5662128" y="2139866"/>
            <a:ext cx="2369612" cy="13656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712"/>
          </a:p>
        </p:txBody>
      </p:sp>
      <p:sp>
        <p:nvSpPr>
          <p:cNvPr id="16" name="Cloud 15"/>
          <p:cNvSpPr/>
          <p:nvPr/>
        </p:nvSpPr>
        <p:spPr>
          <a:xfrm>
            <a:off x="5662128" y="3425004"/>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5" name="Cloud 14"/>
          <p:cNvSpPr/>
          <p:nvPr/>
        </p:nvSpPr>
        <p:spPr>
          <a:xfrm>
            <a:off x="757725" y="2769218"/>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2" name="Title 1"/>
          <p:cNvSpPr>
            <a:spLocks noGrp="1"/>
          </p:cNvSpPr>
          <p:nvPr>
            <p:ph type="title"/>
          </p:nvPr>
        </p:nvSpPr>
        <p:spPr/>
        <p:txBody>
          <a:bodyPr/>
          <a:lstStyle/>
          <a:p>
            <a:r>
              <a:rPr lang="nl-NL" dirty="0"/>
              <a:t>Events</a:t>
            </a:r>
            <a:endParaRPr lang="en-US" dirty="0"/>
          </a:p>
        </p:txBody>
      </p:sp>
      <p:sp>
        <p:nvSpPr>
          <p:cNvPr id="19" name="Content Placeholder 18">
            <a:extLst>
              <a:ext uri="{FF2B5EF4-FFF2-40B4-BE49-F238E27FC236}">
                <a16:creationId xmlns:a16="http://schemas.microsoft.com/office/drawing/2014/main" id="{3D0B009B-32FE-436F-9585-79A256832649}"/>
              </a:ext>
            </a:extLst>
          </p:cNvPr>
          <p:cNvSpPr>
            <a:spLocks noGrp="1"/>
          </p:cNvSpPr>
          <p:nvPr>
            <p:ph idx="1"/>
          </p:nvPr>
        </p:nvSpPr>
        <p:spPr/>
        <p:txBody>
          <a:bodyPr/>
          <a:lstStyle/>
          <a:p>
            <a:endParaRPr lang="en-NL"/>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321457" y="1032691"/>
            <a:ext cx="1119217" cy="338554"/>
          </a:xfrm>
          <a:prstGeom prst="rect">
            <a:avLst/>
          </a:prstGeom>
          <a:noFill/>
        </p:spPr>
        <p:txBody>
          <a:bodyPr wrap="none" rtlCol="0">
            <a:spAutoFit/>
          </a:bodyPr>
          <a:lstStyle/>
          <a:p>
            <a:r>
              <a:rPr lang="nl-NL" sz="1600" dirty="0">
                <a:solidFill>
                  <a:schemeClr val="tx2"/>
                </a:solidFill>
              </a:rPr>
              <a:t>Producers</a:t>
            </a:r>
            <a:endParaRPr lang="en-US" sz="1600" dirty="0" err="1">
              <a:solidFill>
                <a:schemeClr val="tx2"/>
              </a:solidFill>
            </a:endParaRPr>
          </a:p>
        </p:txBody>
      </p:sp>
      <p:sp>
        <p:nvSpPr>
          <p:cNvPr id="13" name="TextBox 12"/>
          <p:cNvSpPr txBox="1"/>
          <p:nvPr/>
        </p:nvSpPr>
        <p:spPr>
          <a:xfrm>
            <a:off x="6230419" y="624171"/>
            <a:ext cx="1233030" cy="338554"/>
          </a:xfrm>
          <a:prstGeom prst="rect">
            <a:avLst/>
          </a:prstGeom>
          <a:noFill/>
        </p:spPr>
        <p:txBody>
          <a:bodyPr wrap="none" rtlCol="0">
            <a:spAutoFit/>
          </a:bodyPr>
          <a:lstStyle/>
          <a:p>
            <a:r>
              <a:rPr lang="nl-NL" sz="1600" dirty="0" err="1">
                <a:solidFill>
                  <a:schemeClr val="tx2"/>
                </a:solidFill>
              </a:rPr>
              <a:t>Consumers</a:t>
            </a:r>
            <a:endParaRPr lang="en-US" sz="16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
        <p:nvSpPr>
          <p:cNvPr id="18" name="Folded Corner 17"/>
          <p:cNvSpPr/>
          <p:nvPr/>
        </p:nvSpPr>
        <p:spPr>
          <a:xfrm>
            <a:off x="3616413" y="3425004"/>
            <a:ext cx="1687659" cy="968347"/>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Robust, Scalable, Fast, </a:t>
            </a:r>
            <a:br>
              <a:rPr lang="en-US" sz="1050" dirty="0"/>
            </a:br>
            <a:r>
              <a:rPr lang="en-US" sz="1050" dirty="0"/>
              <a:t>History Retention</a:t>
            </a:r>
          </a:p>
          <a:p>
            <a:pPr algn="ctr"/>
            <a:r>
              <a:rPr lang="en-US" sz="1050" dirty="0"/>
              <a:t>Containerized/Cloud-enabled</a:t>
            </a:r>
          </a:p>
          <a:p>
            <a:pPr algn="ctr"/>
            <a:r>
              <a:rPr lang="en-US" sz="1050" dirty="0"/>
              <a:t>Open</a:t>
            </a:r>
            <a:endParaRPr lang="nl-NL" sz="1050" dirty="0"/>
          </a:p>
        </p:txBody>
      </p:sp>
      <p:sp>
        <p:nvSpPr>
          <p:cNvPr id="20" name="Footer Placeholder 19">
            <a:extLst>
              <a:ext uri="{FF2B5EF4-FFF2-40B4-BE49-F238E27FC236}">
                <a16:creationId xmlns:a16="http://schemas.microsoft.com/office/drawing/2014/main" id="{C2F4D088-8BC5-4C8D-89E1-812E7D5D672B}"/>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1205820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Messaging as we </a:t>
            </a:r>
            <a:r>
              <a:rPr lang="nl-NL" dirty="0" err="1"/>
              <a:t>know</a:t>
            </a:r>
            <a:r>
              <a:rPr lang="nl-NL" dirty="0"/>
              <a:t> </a:t>
            </a:r>
            <a:r>
              <a:rPr lang="nl-NL" dirty="0" err="1"/>
              <a:t>it</a:t>
            </a:r>
            <a:endParaRPr lang="en-US" dirty="0"/>
          </a:p>
        </p:txBody>
      </p:sp>
      <p:sp>
        <p:nvSpPr>
          <p:cNvPr id="3" name="Text Placeholder 2"/>
          <p:cNvSpPr>
            <a:spLocks noGrp="1"/>
          </p:cNvSpPr>
          <p:nvPr>
            <p:ph idx="1"/>
          </p:nvPr>
        </p:nvSpPr>
        <p:spPr/>
        <p:txBody>
          <a:bodyPr>
            <a:normAutofit/>
          </a:bodyPr>
          <a:lstStyle/>
          <a:p>
            <a:r>
              <a:rPr lang="nl-NL" dirty="0"/>
              <a:t>JMS, Oracle Advanced Queuing, IBM MQ, MS MQ, </a:t>
            </a:r>
            <a:r>
              <a:rPr lang="nl-NL" dirty="0" err="1"/>
              <a:t>RabbitMQ</a:t>
            </a:r>
            <a:r>
              <a:rPr lang="nl-NL" dirty="0"/>
              <a:t>, MQTT, XMPP, </a:t>
            </a:r>
            <a:r>
              <a:rPr lang="nl-NL" dirty="0" err="1"/>
              <a:t>WebSockets</a:t>
            </a:r>
            <a:r>
              <a:rPr lang="nl-NL" dirty="0"/>
              <a:t>, Apache Active MQ,  AMQP , …</a:t>
            </a:r>
          </a:p>
          <a:p>
            <a:r>
              <a:rPr lang="nl-NL" dirty="0" err="1"/>
              <a:t>Challenges</a:t>
            </a:r>
            <a:endParaRPr lang="nl-NL" dirty="0"/>
          </a:p>
          <a:p>
            <a:pPr lvl="1"/>
            <a:r>
              <a:rPr lang="nl-NL" dirty="0" err="1"/>
              <a:t>Costs</a:t>
            </a:r>
            <a:endParaRPr lang="nl-NL" dirty="0"/>
          </a:p>
          <a:p>
            <a:pPr lvl="1"/>
            <a:r>
              <a:rPr lang="nl-NL" dirty="0" err="1"/>
              <a:t>Scalability</a:t>
            </a:r>
            <a:r>
              <a:rPr lang="nl-NL" dirty="0"/>
              <a:t> (</a:t>
            </a:r>
            <a:r>
              <a:rPr lang="nl-NL" dirty="0" err="1"/>
              <a:t>size</a:t>
            </a:r>
            <a:r>
              <a:rPr lang="nl-NL" dirty="0"/>
              <a:t> </a:t>
            </a:r>
            <a:r>
              <a:rPr lang="nl-NL" dirty="0" err="1"/>
              <a:t>and</a:t>
            </a:r>
            <a:r>
              <a:rPr lang="nl-NL" dirty="0"/>
              <a:t> speed)</a:t>
            </a:r>
          </a:p>
          <a:p>
            <a:pPr lvl="1"/>
            <a:r>
              <a:rPr lang="nl-NL" dirty="0"/>
              <a:t>(</a:t>
            </a:r>
            <a:r>
              <a:rPr lang="nl-NL" dirty="0" err="1"/>
              <a:t>lack</a:t>
            </a:r>
            <a:r>
              <a:rPr lang="nl-NL" dirty="0"/>
              <a:t> of) Distribution (</a:t>
            </a:r>
            <a:r>
              <a:rPr lang="nl-NL" dirty="0" err="1"/>
              <a:t>and</a:t>
            </a:r>
            <a:r>
              <a:rPr lang="nl-NL" dirty="0"/>
              <a:t> </a:t>
            </a:r>
            <a:r>
              <a:rPr lang="nl-NL" dirty="0" err="1"/>
              <a:t>therefore</a:t>
            </a:r>
            <a:r>
              <a:rPr lang="nl-NL" dirty="0"/>
              <a:t> availability)</a:t>
            </a:r>
          </a:p>
          <a:p>
            <a:pPr lvl="1"/>
            <a:r>
              <a:rPr lang="nl-NL" dirty="0" err="1"/>
              <a:t>Complexity</a:t>
            </a:r>
            <a:r>
              <a:rPr lang="nl-NL" dirty="0"/>
              <a:t> of </a:t>
            </a:r>
            <a:r>
              <a:rPr lang="nl-NL" dirty="0" err="1"/>
              <a:t>infrastructure</a:t>
            </a:r>
            <a:endParaRPr lang="nl-NL" dirty="0"/>
          </a:p>
          <a:p>
            <a:pPr lvl="1"/>
            <a:r>
              <a:rPr lang="nl-NL" dirty="0"/>
              <a:t>Message delivery </a:t>
            </a:r>
            <a:r>
              <a:rPr lang="nl-NL" dirty="0" err="1"/>
              <a:t>guarantees</a:t>
            </a:r>
            <a:endParaRPr lang="nl-NL" dirty="0"/>
          </a:p>
          <a:p>
            <a:pPr lvl="1"/>
            <a:r>
              <a:rPr lang="nl-NL" dirty="0" err="1"/>
              <a:t>Lack</a:t>
            </a:r>
            <a:r>
              <a:rPr lang="nl-NL" dirty="0"/>
              <a:t> of </a:t>
            </a:r>
            <a:r>
              <a:rPr lang="nl-NL" dirty="0" err="1"/>
              <a:t>technology</a:t>
            </a:r>
            <a:r>
              <a:rPr lang="nl-NL" dirty="0"/>
              <a:t> </a:t>
            </a:r>
            <a:r>
              <a:rPr lang="nl-NL" dirty="0" err="1"/>
              <a:t>openness</a:t>
            </a:r>
            <a:endParaRPr lang="nl-NL" dirty="0"/>
          </a:p>
          <a:p>
            <a:pPr lvl="1"/>
            <a:r>
              <a:rPr lang="nl-NL" dirty="0"/>
              <a:t>Deal </a:t>
            </a:r>
            <a:r>
              <a:rPr lang="nl-NL" dirty="0" err="1"/>
              <a:t>with</a:t>
            </a:r>
            <a:r>
              <a:rPr lang="nl-NL" dirty="0"/>
              <a:t> </a:t>
            </a:r>
            <a:r>
              <a:rPr lang="nl-NL" dirty="0" err="1"/>
              <a:t>temporarily</a:t>
            </a:r>
            <a:r>
              <a:rPr lang="nl-NL" dirty="0"/>
              <a:t> offline </a:t>
            </a:r>
            <a:r>
              <a:rPr lang="nl-NL" dirty="0" err="1"/>
              <a:t>consumers</a:t>
            </a:r>
            <a:endParaRPr lang="nl-NL" dirty="0"/>
          </a:p>
          <a:p>
            <a:pPr lvl="1"/>
            <a:r>
              <a:rPr lang="nl-NL" dirty="0" err="1"/>
              <a:t>Retain</a:t>
            </a:r>
            <a:r>
              <a:rPr lang="nl-NL" dirty="0"/>
              <a:t> </a:t>
            </a:r>
            <a:r>
              <a:rPr lang="nl-NL" dirty="0" err="1"/>
              <a:t>history</a:t>
            </a:r>
            <a:endParaRPr lang="en-US" dirty="0"/>
          </a:p>
        </p:txBody>
      </p:sp>
      <p:sp>
        <p:nvSpPr>
          <p:cNvPr id="4" name="Footer Placeholder 3">
            <a:extLst>
              <a:ext uri="{FF2B5EF4-FFF2-40B4-BE49-F238E27FC236}">
                <a16:creationId xmlns:a16="http://schemas.microsoft.com/office/drawing/2014/main" id="{B32056C2-5FDC-4893-A6BB-B9236DCC14F7}"/>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7553417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Introducing</a:t>
            </a:r>
            <a:r>
              <a:rPr lang="nl-NL" dirty="0"/>
              <a:t> Apache </a:t>
            </a:r>
            <a:r>
              <a:rPr lang="nl-NL" dirty="0" err="1"/>
              <a:t>Kafka</a:t>
            </a:r>
            <a:endParaRPr lang="en-US" dirty="0"/>
          </a:p>
        </p:txBody>
      </p:sp>
      <p:sp>
        <p:nvSpPr>
          <p:cNvPr id="3" name="Text Placeholder 2"/>
          <p:cNvSpPr>
            <a:spLocks noGrp="1"/>
          </p:cNvSpPr>
          <p:nvPr>
            <p:ph idx="1"/>
          </p:nvPr>
        </p:nvSpPr>
        <p:spPr/>
        <p:txBody>
          <a:bodyPr>
            <a:normAutofit/>
          </a:bodyPr>
          <a:lstStyle/>
          <a:p>
            <a:r>
              <a:rPr lang="nl-NL" dirty="0"/>
              <a:t>..- 2010 – </a:t>
            </a:r>
            <a:r>
              <a:rPr lang="nl-NL" dirty="0" err="1"/>
              <a:t>creation</a:t>
            </a:r>
            <a:r>
              <a:rPr lang="nl-NL" dirty="0"/>
              <a:t> at </a:t>
            </a:r>
            <a:r>
              <a:rPr lang="nl-NL" dirty="0" err="1"/>
              <a:t>Linkedin</a:t>
            </a:r>
            <a:endParaRPr lang="nl-NL" dirty="0"/>
          </a:p>
          <a:p>
            <a:r>
              <a:rPr lang="nl-NL" dirty="0"/>
              <a:t>Message Bus | Event Broker </a:t>
            </a:r>
          </a:p>
          <a:p>
            <a:r>
              <a:rPr lang="nl-NL" dirty="0"/>
              <a:t>High volume, low </a:t>
            </a:r>
            <a:r>
              <a:rPr lang="nl-NL" dirty="0" err="1"/>
              <a:t>latency</a:t>
            </a:r>
            <a:r>
              <a:rPr lang="nl-NL" dirty="0"/>
              <a:t>, </a:t>
            </a:r>
            <a:r>
              <a:rPr lang="nl-NL" dirty="0" err="1"/>
              <a:t>highly</a:t>
            </a:r>
            <a:r>
              <a:rPr lang="nl-NL" dirty="0"/>
              <a:t> </a:t>
            </a:r>
            <a:r>
              <a:rPr lang="nl-NL" dirty="0" err="1"/>
              <a:t>reliable</a:t>
            </a:r>
            <a:r>
              <a:rPr lang="nl-NL" dirty="0"/>
              <a:t>, cross </a:t>
            </a:r>
            <a:r>
              <a:rPr lang="nl-NL" dirty="0" err="1"/>
              <a:t>technology</a:t>
            </a:r>
            <a:endParaRPr lang="nl-NL" dirty="0"/>
          </a:p>
          <a:p>
            <a:pPr lvl="1"/>
            <a:r>
              <a:rPr lang="nl-NL" dirty="0" err="1"/>
              <a:t>Scalable</a:t>
            </a:r>
            <a:r>
              <a:rPr lang="nl-NL" dirty="0"/>
              <a:t>, </a:t>
            </a:r>
            <a:r>
              <a:rPr lang="nl-NL" dirty="0" err="1"/>
              <a:t>distributed</a:t>
            </a:r>
            <a:r>
              <a:rPr lang="nl-NL" dirty="0"/>
              <a:t>, </a:t>
            </a:r>
            <a:r>
              <a:rPr lang="nl-NL" dirty="0" err="1"/>
              <a:t>strict</a:t>
            </a:r>
            <a:r>
              <a:rPr lang="nl-NL" dirty="0"/>
              <a:t> </a:t>
            </a:r>
            <a:r>
              <a:rPr lang="nl-NL" dirty="0" err="1"/>
              <a:t>message</a:t>
            </a:r>
            <a:r>
              <a:rPr lang="nl-NL" dirty="0"/>
              <a:t> ordering, ….</a:t>
            </a:r>
          </a:p>
          <a:p>
            <a:r>
              <a:rPr lang="nl-NL" dirty="0"/>
              <a:t>2011/2012 – open source </a:t>
            </a:r>
            <a:r>
              <a:rPr lang="nl-NL" dirty="0" err="1"/>
              <a:t>under</a:t>
            </a:r>
            <a:r>
              <a:rPr lang="nl-NL" dirty="0"/>
              <a:t> </a:t>
            </a:r>
            <a:r>
              <a:rPr lang="nl-NL" dirty="0" err="1"/>
              <a:t>the</a:t>
            </a:r>
            <a:r>
              <a:rPr lang="nl-NL" dirty="0"/>
              <a:t> Apache Incubator/ Top Project</a:t>
            </a:r>
          </a:p>
          <a:p>
            <a:r>
              <a:rPr lang="nl-NL" dirty="0" err="1"/>
              <a:t>Kafka</a:t>
            </a:r>
            <a:r>
              <a:rPr lang="nl-NL" dirty="0"/>
              <a:t> is </a:t>
            </a:r>
            <a:r>
              <a:rPr lang="nl-NL" dirty="0" err="1"/>
              <a:t>used</a:t>
            </a:r>
            <a:r>
              <a:rPr lang="nl-NL" dirty="0"/>
              <a:t> </a:t>
            </a:r>
            <a:r>
              <a:rPr lang="nl-NL" dirty="0" err="1"/>
              <a:t>by</a:t>
            </a:r>
            <a:r>
              <a:rPr lang="nl-NL" dirty="0"/>
              <a:t> </a:t>
            </a:r>
            <a:r>
              <a:rPr lang="nl-NL" dirty="0" err="1"/>
              <a:t>many</a:t>
            </a:r>
            <a:r>
              <a:rPr lang="nl-NL" dirty="0"/>
              <a:t> large </a:t>
            </a:r>
            <a:r>
              <a:rPr lang="nl-NL" dirty="0" err="1"/>
              <a:t>corporations</a:t>
            </a:r>
            <a:r>
              <a:rPr lang="nl-NL" dirty="0"/>
              <a:t>:</a:t>
            </a:r>
          </a:p>
          <a:p>
            <a:pPr lvl="1"/>
            <a:r>
              <a:rPr lang="nl-NL" dirty="0" err="1"/>
              <a:t>Walmart</a:t>
            </a:r>
            <a:r>
              <a:rPr lang="nl-NL" dirty="0"/>
              <a:t>, Cisco, </a:t>
            </a:r>
            <a:r>
              <a:rPr lang="nl-NL" dirty="0" err="1"/>
              <a:t>Netflix</a:t>
            </a:r>
            <a:r>
              <a:rPr lang="nl-NL" dirty="0"/>
              <a:t>, PayPal, LinkedIn, eBay, </a:t>
            </a:r>
            <a:r>
              <a:rPr lang="nl-NL" dirty="0" err="1"/>
              <a:t>Spotify</a:t>
            </a:r>
            <a:r>
              <a:rPr lang="nl-NL" dirty="0"/>
              <a:t>, Uber, </a:t>
            </a:r>
            <a:r>
              <a:rPr lang="nl-NL" dirty="0" err="1"/>
              <a:t>Sift</a:t>
            </a:r>
            <a:r>
              <a:rPr lang="nl-NL" dirty="0"/>
              <a:t> </a:t>
            </a:r>
            <a:r>
              <a:rPr lang="nl-NL" dirty="0" err="1"/>
              <a:t>Science</a:t>
            </a:r>
            <a:r>
              <a:rPr lang="nl-NL" dirty="0"/>
              <a:t>, </a:t>
            </a:r>
            <a:r>
              <a:rPr lang="nl-NL" dirty="0" err="1"/>
              <a:t>Zalando</a:t>
            </a:r>
            <a:r>
              <a:rPr lang="nl-NL" dirty="0"/>
              <a:t>, The New York Times, </a:t>
            </a:r>
            <a:r>
              <a:rPr lang="nl-NL" dirty="0" err="1"/>
              <a:t>Airbnb</a:t>
            </a:r>
            <a:r>
              <a:rPr lang="nl-NL" dirty="0"/>
              <a:t>, Coursera, ING Bank,…</a:t>
            </a:r>
          </a:p>
          <a:p>
            <a:pPr lvl="1"/>
            <a:r>
              <a:rPr lang="nl-NL" dirty="0" err="1"/>
              <a:t>And</a:t>
            </a:r>
            <a:r>
              <a:rPr lang="nl-NL" dirty="0"/>
              <a:t> </a:t>
            </a:r>
            <a:r>
              <a:rPr lang="nl-NL" dirty="0" err="1"/>
              <a:t>embraced</a:t>
            </a:r>
            <a:r>
              <a:rPr lang="nl-NL" dirty="0"/>
              <a:t> </a:t>
            </a:r>
            <a:r>
              <a:rPr lang="nl-NL" dirty="0" err="1"/>
              <a:t>by</a:t>
            </a:r>
            <a:r>
              <a:rPr lang="nl-NL" dirty="0"/>
              <a:t> </a:t>
            </a:r>
            <a:r>
              <a:rPr lang="nl-NL" dirty="0" err="1"/>
              <a:t>many</a:t>
            </a:r>
            <a:r>
              <a:rPr lang="nl-NL" dirty="0"/>
              <a:t> software </a:t>
            </a:r>
            <a:r>
              <a:rPr lang="nl-NL" dirty="0" err="1"/>
              <a:t>vendors</a:t>
            </a:r>
            <a:r>
              <a:rPr lang="nl-NL" dirty="0"/>
              <a:t> &amp; </a:t>
            </a:r>
            <a:r>
              <a:rPr lang="nl-NL" dirty="0" err="1"/>
              <a:t>cloud</a:t>
            </a:r>
            <a:r>
              <a:rPr lang="nl-NL" dirty="0"/>
              <a:t> providers </a:t>
            </a:r>
          </a:p>
          <a:p>
            <a:r>
              <a:rPr lang="nl-NL" dirty="0"/>
              <a:t>Client </a:t>
            </a:r>
            <a:r>
              <a:rPr lang="nl-NL" dirty="0" err="1"/>
              <a:t>libraries</a:t>
            </a:r>
            <a:r>
              <a:rPr lang="nl-NL" dirty="0"/>
              <a:t> </a:t>
            </a:r>
            <a:r>
              <a:rPr lang="nl-NL" dirty="0" err="1"/>
              <a:t>available</a:t>
            </a:r>
            <a:r>
              <a:rPr lang="nl-NL" dirty="0"/>
              <a:t> for Node, Java, C/C++, Python, Ruby, PHP, Go, Rust, .NET, Perl, Scala DSL, </a:t>
            </a:r>
            <a:r>
              <a:rPr lang="nl-NL" dirty="0" err="1"/>
              <a:t>Clojure</a:t>
            </a:r>
            <a:r>
              <a:rPr lang="nl-NL" dirty="0"/>
              <a:t>, Swift </a:t>
            </a:r>
            <a:r>
              <a:rPr lang="nl-NL" dirty="0" err="1"/>
              <a:t>and</a:t>
            </a:r>
            <a:r>
              <a:rPr lang="nl-NL" dirty="0"/>
              <a:t> more</a:t>
            </a:r>
          </a:p>
          <a:p>
            <a:r>
              <a:rPr lang="nl-NL" dirty="0"/>
              <a:t>Commercial backing </a:t>
            </a:r>
            <a:r>
              <a:rPr lang="nl-NL" dirty="0" err="1"/>
              <a:t>by</a:t>
            </a:r>
            <a:r>
              <a:rPr lang="nl-NL" dirty="0"/>
              <a:t> </a:t>
            </a:r>
            <a:r>
              <a:rPr lang="nl-NL" dirty="0" err="1"/>
              <a:t>and</a:t>
            </a:r>
            <a:r>
              <a:rPr lang="nl-NL" dirty="0"/>
              <a:t> Enterprise support </a:t>
            </a:r>
            <a:r>
              <a:rPr lang="nl-NL" dirty="0" err="1"/>
              <a:t>from</a:t>
            </a:r>
            <a:r>
              <a:rPr lang="nl-NL" dirty="0"/>
              <a:t> </a:t>
            </a:r>
            <a:r>
              <a:rPr lang="nl-NL" dirty="0" err="1"/>
              <a:t>Confluent</a:t>
            </a:r>
            <a:endParaRPr lang="en-US" dirty="0"/>
          </a:p>
          <a:p>
            <a:endParaRPr lang="nl-NL" dirty="0"/>
          </a:p>
          <a:p>
            <a:endParaRPr lang="nl-NL" dirty="0"/>
          </a:p>
          <a:p>
            <a:endParaRPr lang="nl-NL" dirty="0"/>
          </a:p>
          <a:p>
            <a:endParaRPr lang="en-US" dirty="0"/>
          </a:p>
        </p:txBody>
      </p:sp>
      <p:pic>
        <p:nvPicPr>
          <p:cNvPr id="1026" name="Picture 2" descr="Image result"/>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33860" y="810055"/>
            <a:ext cx="1996278" cy="45851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98257" y="40690"/>
            <a:ext cx="2326978" cy="122315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440019" y="787107"/>
            <a:ext cx="1609091" cy="4083865"/>
          </a:xfrm>
          <a:prstGeom prst="rect">
            <a:avLst/>
          </a:prstGeom>
        </p:spPr>
      </p:pic>
      <p:pic>
        <p:nvPicPr>
          <p:cNvPr id="7" name="Picture 2" descr="Confluent">
            <a:extLst>
              <a:ext uri="{FF2B5EF4-FFF2-40B4-BE49-F238E27FC236}">
                <a16:creationId xmlns:a16="http://schemas.microsoft.com/office/drawing/2014/main" id="{D6A6D893-F185-4749-8C1E-EC0FA9DBF6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9410" y="4353868"/>
            <a:ext cx="1781175" cy="342901"/>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1F18ABD-F7C2-4CFB-9296-F23496D0E34B}"/>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102571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3967603" y="1686717"/>
            <a:ext cx="997862" cy="66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80" name="Rectangle 79"/>
          <p:cNvSpPr/>
          <p:nvPr/>
        </p:nvSpPr>
        <p:spPr>
          <a:xfrm>
            <a:off x="4595764"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1" name="Rectangle 80"/>
          <p:cNvSpPr/>
          <p:nvPr/>
        </p:nvSpPr>
        <p:spPr>
          <a:xfrm>
            <a:off x="4407791"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2" name="Rectangle 81"/>
          <p:cNvSpPr/>
          <p:nvPr/>
        </p:nvSpPr>
        <p:spPr>
          <a:xfrm>
            <a:off x="4219819"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pic>
        <p:nvPicPr>
          <p:cNvPr id="14"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16" name="TextBox 15"/>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2" name="Title 1">
            <a:extLst>
              <a:ext uri="{FF2B5EF4-FFF2-40B4-BE49-F238E27FC236}">
                <a16:creationId xmlns:a16="http://schemas.microsoft.com/office/drawing/2014/main" id="{C01FA42F-2C57-4F3A-84CC-C870613E5028}"/>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529BB00A-72A0-4D40-95CF-FC570EA3B00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ED446E8-6E5A-4ED8-83D2-30227FAAEF8A}"/>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064427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 name="Title 1">
            <a:extLst>
              <a:ext uri="{FF2B5EF4-FFF2-40B4-BE49-F238E27FC236}">
                <a16:creationId xmlns:a16="http://schemas.microsoft.com/office/drawing/2014/main" id="{9DF16C88-77AF-4B59-881A-B2CFD4BB2C0C}"/>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2C92A186-8579-4981-896F-12D7F99F5BFC}"/>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862EB04-F02F-4586-9D29-5B1B30264AA8}"/>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3899006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871" y="4330917"/>
            <a:ext cx="1278255" cy="363855"/>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454" y="4346959"/>
            <a:ext cx="1011555" cy="363855"/>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dirty="0"/>
              <a:t>What is Apache Kafka &amp; Why is it important </a:t>
            </a:r>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59" y="4259022"/>
            <a:ext cx="1335943" cy="539727"/>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393436" y="1217346"/>
            <a:ext cx="2133824" cy="1926106"/>
          </a:xfrm>
          <a:prstGeom prst="rect">
            <a:avLst/>
          </a:prstGeom>
        </p:spPr>
      </p:pic>
      <p:sp>
        <p:nvSpPr>
          <p:cNvPr id="10" name="TextBox 9">
            <a:extLst>
              <a:ext uri="{FF2B5EF4-FFF2-40B4-BE49-F238E27FC236}">
                <a16:creationId xmlns:a16="http://schemas.microsoft.com/office/drawing/2014/main" id="{B0A12668-093A-4D64-A3B5-DC091E128352}"/>
              </a:ext>
            </a:extLst>
          </p:cNvPr>
          <p:cNvSpPr txBox="1"/>
          <p:nvPr/>
        </p:nvSpPr>
        <p:spPr>
          <a:xfrm>
            <a:off x="720001" y="4259022"/>
            <a:ext cx="1936428" cy="492443"/>
          </a:xfrm>
          <a:prstGeom prst="rect">
            <a:avLst/>
          </a:prstGeom>
          <a:noFill/>
        </p:spPr>
        <p:txBody>
          <a:bodyPr wrap="none" lIns="0" tIns="0" rIns="0" bIns="0" rtlCol="0">
            <a:spAutoFit/>
          </a:bodyPr>
          <a:lstStyle/>
          <a:p>
            <a:r>
              <a:rPr lang="ja-JP" altLang="en-US" sz="3200" dirty="0"/>
              <a:t>こんばんは</a:t>
            </a:r>
            <a:endParaRPr lang="en-NL" sz="3200" dirty="0" err="1"/>
          </a:p>
        </p:txBody>
      </p:sp>
    </p:spTree>
    <p:extLst>
      <p:ext uri="{BB962C8B-B14F-4D97-AF65-F5344CB8AC3E}">
        <p14:creationId xmlns:p14="http://schemas.microsoft.com/office/powerpoint/2010/main" val="36965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Kafka</a:t>
            </a:r>
            <a:r>
              <a:rPr lang="nl-NL" dirty="0"/>
              <a:t> </a:t>
            </a:r>
            <a:r>
              <a:rPr lang="nl-NL" dirty="0" err="1"/>
              <a:t>terminology</a:t>
            </a:r>
            <a:endParaRPr lang="en-US" dirty="0"/>
          </a:p>
        </p:txBody>
      </p:sp>
      <p:sp>
        <p:nvSpPr>
          <p:cNvPr id="3" name="Text Placeholder 2"/>
          <p:cNvSpPr>
            <a:spLocks noGrp="1"/>
          </p:cNvSpPr>
          <p:nvPr>
            <p:ph idx="1"/>
          </p:nvPr>
        </p:nvSpPr>
        <p:spPr/>
        <p:txBody>
          <a:bodyPr/>
          <a:lstStyle/>
          <a:p>
            <a:r>
              <a:rPr lang="nl-NL" dirty="0"/>
              <a:t>Topic</a:t>
            </a:r>
          </a:p>
          <a:p>
            <a:r>
              <a:rPr lang="nl-NL" dirty="0"/>
              <a:t>Message</a:t>
            </a:r>
          </a:p>
          <a:p>
            <a:pPr lvl="1"/>
            <a:r>
              <a:rPr lang="nl-NL" dirty="0"/>
              <a:t>== </a:t>
            </a:r>
            <a:r>
              <a:rPr lang="nl-NL" dirty="0" err="1"/>
              <a:t>ByteArray</a:t>
            </a:r>
            <a:endParaRPr lang="nl-NL" dirty="0"/>
          </a:p>
          <a:p>
            <a:r>
              <a:rPr lang="nl-NL" dirty="0"/>
              <a:t>Broker</a:t>
            </a:r>
          </a:p>
          <a:p>
            <a:r>
              <a:rPr lang="nl-NL" dirty="0"/>
              <a:t>Producer</a:t>
            </a:r>
          </a:p>
          <a:p>
            <a:r>
              <a:rPr lang="nl-NL" dirty="0"/>
              <a:t>Consumer</a:t>
            </a:r>
            <a:endParaRPr lang="en-US" dirty="0"/>
          </a:p>
        </p:txBody>
      </p:sp>
      <p:sp>
        <p:nvSpPr>
          <p:cNvPr id="4" name="Rectangle 3"/>
          <p:cNvSpPr/>
          <p:nvPr/>
        </p:nvSpPr>
        <p:spPr>
          <a:xfrm>
            <a:off x="3907661" y="197476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7915521" y="184993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 name="Rectangle 7"/>
          <p:cNvSpPr/>
          <p:nvPr/>
        </p:nvSpPr>
        <p:spPr>
          <a:xfrm>
            <a:off x="5209908" y="2489502"/>
            <a:ext cx="1647477" cy="9461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9" name="Rectangle 8"/>
          <p:cNvSpPr/>
          <p:nvPr/>
        </p:nvSpPr>
        <p:spPr>
          <a:xfrm>
            <a:off x="5544761" y="270830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10" name="Elbow Connector 9"/>
          <p:cNvCxnSpPr>
            <a:stCxn id="4" idx="2"/>
          </p:cNvCxnSpPr>
          <p:nvPr/>
        </p:nvCxnSpPr>
        <p:spPr>
          <a:xfrm rot="16200000" flipH="1">
            <a:off x="4780990" y="2189711"/>
            <a:ext cx="409463" cy="1118079"/>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6545972" y="2134557"/>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048323" y="2084695"/>
            <a:ext cx="843501" cy="287130"/>
          </a:xfrm>
          <a:prstGeom prst="rect">
            <a:avLst/>
          </a:prstGeom>
          <a:noFill/>
        </p:spPr>
        <p:txBody>
          <a:bodyPr wrap="none" rtlCol="0">
            <a:spAutoFit/>
          </a:bodyPr>
          <a:lstStyle/>
          <a:p>
            <a:pPr defTabSz="661109"/>
            <a:r>
              <a:rPr lang="nl-NL" sz="1266" dirty="0">
                <a:solidFill>
                  <a:srgbClr val="000000"/>
                </a:solidFill>
                <a:latin typeface="Arial Unicode MS"/>
              </a:rPr>
              <a:t>Producer</a:t>
            </a:r>
            <a:endParaRPr lang="en-US" sz="1266" dirty="0" err="1">
              <a:solidFill>
                <a:srgbClr val="000000"/>
              </a:solidFill>
              <a:latin typeface="Arial Unicode MS"/>
            </a:endParaRPr>
          </a:p>
        </p:txBody>
      </p:sp>
      <p:sp>
        <p:nvSpPr>
          <p:cNvPr id="15" name="TextBox 14"/>
          <p:cNvSpPr txBox="1"/>
          <p:nvPr/>
        </p:nvSpPr>
        <p:spPr>
          <a:xfrm>
            <a:off x="8035700" y="2015945"/>
            <a:ext cx="931665" cy="287130"/>
          </a:xfrm>
          <a:prstGeom prst="rect">
            <a:avLst/>
          </a:prstGeom>
          <a:noFill/>
        </p:spPr>
        <p:txBody>
          <a:bodyPr wrap="none" rtlCol="0">
            <a:spAutoFit/>
          </a:bodyPr>
          <a:lstStyle/>
          <a:p>
            <a:pPr defTabSz="661109"/>
            <a:r>
              <a:rPr lang="nl-NL" sz="1266" dirty="0">
                <a:solidFill>
                  <a:srgbClr val="000000"/>
                </a:solidFill>
                <a:latin typeface="Arial Unicode MS"/>
              </a:rPr>
              <a:t>Consumer</a:t>
            </a:r>
            <a:endParaRPr lang="en-US" sz="1266" dirty="0" err="1">
              <a:solidFill>
                <a:srgbClr val="000000"/>
              </a:solidFill>
              <a:latin typeface="Arial Unicode MS"/>
            </a:endParaRPr>
          </a:p>
        </p:txBody>
      </p:sp>
      <p:sp>
        <p:nvSpPr>
          <p:cNvPr id="16" name="TextBox 15"/>
          <p:cNvSpPr txBox="1"/>
          <p:nvPr/>
        </p:nvSpPr>
        <p:spPr>
          <a:xfrm>
            <a:off x="5806401" y="2672388"/>
            <a:ext cx="564193" cy="287130"/>
          </a:xfrm>
          <a:prstGeom prst="rect">
            <a:avLst/>
          </a:prstGeom>
          <a:noFill/>
        </p:spPr>
        <p:txBody>
          <a:bodyPr wrap="none" rtlCol="0">
            <a:spAutoFit/>
          </a:bodyPr>
          <a:lstStyle/>
          <a:p>
            <a:pPr defTabSz="661109"/>
            <a:r>
              <a:rPr lang="nl-NL" sz="1266" dirty="0">
                <a:solidFill>
                  <a:prstClr val="black"/>
                </a:solidFill>
                <a:latin typeface="Arial Unicode MS"/>
              </a:rPr>
              <a:t>Topic</a:t>
            </a:r>
            <a:endParaRPr lang="en-US" sz="1266" dirty="0" err="1">
              <a:solidFill>
                <a:prstClr val="black"/>
              </a:solidFill>
              <a:latin typeface="Arial Unicode MS"/>
            </a:endParaRPr>
          </a:p>
        </p:txBody>
      </p:sp>
      <p:sp>
        <p:nvSpPr>
          <p:cNvPr id="17" name="TextBox 16"/>
          <p:cNvSpPr txBox="1"/>
          <p:nvPr/>
        </p:nvSpPr>
        <p:spPr>
          <a:xfrm>
            <a:off x="5216605" y="2490493"/>
            <a:ext cx="663964" cy="287130"/>
          </a:xfrm>
          <a:prstGeom prst="rect">
            <a:avLst/>
          </a:prstGeom>
          <a:noFill/>
        </p:spPr>
        <p:txBody>
          <a:bodyPr wrap="none" rtlCol="0">
            <a:spAutoFit/>
          </a:bodyPr>
          <a:lstStyle/>
          <a:p>
            <a:pPr defTabSz="661109"/>
            <a:r>
              <a:rPr lang="nl-NL" sz="1266" dirty="0">
                <a:solidFill>
                  <a:prstClr val="black"/>
                </a:solidFill>
                <a:latin typeface="Arial Unicode MS"/>
              </a:rPr>
              <a:t>Broker</a:t>
            </a:r>
            <a:endParaRPr lang="en-US" sz="1266" dirty="0" err="1">
              <a:solidFill>
                <a:prstClr val="black"/>
              </a:solidFill>
              <a:latin typeface="Arial Unicode MS"/>
            </a:endParaRPr>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74" y="3471562"/>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334560"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0" name="Rectangle 19"/>
          <p:cNvSpPr/>
          <p:nvPr/>
        </p:nvSpPr>
        <p:spPr>
          <a:xfrm>
            <a:off x="6146588"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4" name="Rectangle 23"/>
          <p:cNvSpPr/>
          <p:nvPr/>
        </p:nvSpPr>
        <p:spPr>
          <a:xfrm>
            <a:off x="6587505" y="139759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25" name="TextBox 24"/>
          <p:cNvSpPr txBox="1"/>
          <p:nvPr/>
        </p:nvSpPr>
        <p:spPr>
          <a:xfrm>
            <a:off x="6607823" y="1418490"/>
            <a:ext cx="567784" cy="579389"/>
          </a:xfrm>
          <a:prstGeom prst="rect">
            <a:avLst/>
          </a:prstGeom>
          <a:noFill/>
        </p:spPr>
        <p:txBody>
          <a:bodyPr wrap="none" rtlCol="0">
            <a:spAutoFit/>
          </a:bodyPr>
          <a:lstStyle/>
          <a:p>
            <a:pPr defTabSz="661109"/>
            <a:r>
              <a:rPr lang="nl-NL" sz="1055" dirty="0" err="1">
                <a:solidFill>
                  <a:prstClr val="black"/>
                </a:solidFill>
                <a:latin typeface="Arial Unicode MS"/>
              </a:rPr>
              <a:t>Key</a:t>
            </a:r>
            <a:endParaRPr lang="nl-NL" sz="1055" dirty="0">
              <a:solidFill>
                <a:prstClr val="black"/>
              </a:solidFill>
              <a:latin typeface="Arial Unicode MS"/>
            </a:endParaRPr>
          </a:p>
          <a:p>
            <a:pPr defTabSz="661109"/>
            <a:r>
              <a:rPr lang="nl-NL" sz="1055" dirty="0">
                <a:solidFill>
                  <a:prstClr val="black"/>
                </a:solidFill>
                <a:latin typeface="Arial Unicode MS"/>
              </a:rPr>
              <a:t>Value </a:t>
            </a:r>
          </a:p>
          <a:p>
            <a:pPr defTabSz="661109"/>
            <a:r>
              <a:rPr lang="nl-NL" sz="1055" dirty="0">
                <a:solidFill>
                  <a:prstClr val="black"/>
                </a:solidFill>
                <a:latin typeface="Arial Unicode MS"/>
              </a:rPr>
              <a:t>Time</a:t>
            </a:r>
            <a:endParaRPr lang="en-US" sz="1055" dirty="0" err="1">
              <a:solidFill>
                <a:prstClr val="black"/>
              </a:solidFill>
              <a:latin typeface="Arial Unicode MS"/>
            </a:endParaRPr>
          </a:p>
        </p:txBody>
      </p:sp>
      <p:cxnSp>
        <p:nvCxnSpPr>
          <p:cNvPr id="26" name="Straight Connector 25"/>
          <p:cNvCxnSpPr/>
          <p:nvPr/>
        </p:nvCxnSpPr>
        <p:spPr>
          <a:xfrm flipV="1">
            <a:off x="6334560" y="195407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6495744" y="194879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6443070" y="1100227"/>
            <a:ext cx="841897" cy="287130"/>
          </a:xfrm>
          <a:prstGeom prst="rect">
            <a:avLst/>
          </a:prstGeom>
          <a:noFill/>
        </p:spPr>
        <p:txBody>
          <a:bodyPr wrap="none" rtlCol="0">
            <a:spAutoFit/>
          </a:bodyPr>
          <a:lstStyle/>
          <a:p>
            <a:pPr defTabSz="661109"/>
            <a:r>
              <a:rPr lang="nl-NL" sz="1266" dirty="0">
                <a:solidFill>
                  <a:srgbClr val="000000"/>
                </a:solidFill>
                <a:latin typeface="Arial Unicode MS"/>
              </a:rPr>
              <a:t>Message</a:t>
            </a:r>
            <a:endParaRPr lang="en-US" sz="1266" dirty="0" err="1">
              <a:solidFill>
                <a:srgbClr val="000000"/>
              </a:solidFill>
              <a:latin typeface="Arial Unicode MS"/>
            </a:endParaRPr>
          </a:p>
        </p:txBody>
      </p:sp>
      <p:sp>
        <p:nvSpPr>
          <p:cNvPr id="5" name="Footer Placeholder 4">
            <a:extLst>
              <a:ext uri="{FF2B5EF4-FFF2-40B4-BE49-F238E27FC236}">
                <a16:creationId xmlns:a16="http://schemas.microsoft.com/office/drawing/2014/main" id="{7FDFB7DB-62E5-4DDC-84EC-BB781CA94895}"/>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3708342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9D8DD11B-2ABC-438B-B440-D4EF1BD25658}"/>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077B0C4A-2A6B-4D82-B63F-4B7F30E96D5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6B12AC7-C299-49E6-BDDD-48452F4EB63A}"/>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8189039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Consuming</a:t>
            </a:r>
            <a:endParaRPr lang="en-US" dirty="0"/>
          </a:p>
        </p:txBody>
      </p:sp>
      <p:sp>
        <p:nvSpPr>
          <p:cNvPr id="3" name="Text Placeholder 2"/>
          <p:cNvSpPr>
            <a:spLocks noGrp="1"/>
          </p:cNvSpPr>
          <p:nvPr>
            <p:ph idx="1"/>
          </p:nvPr>
        </p:nvSpPr>
        <p:spPr/>
        <p:txBody>
          <a:bodyPr>
            <a:normAutofit/>
          </a:bodyPr>
          <a:lstStyle/>
          <a:p>
            <a:r>
              <a:rPr lang="nl-NL" dirty="0" err="1"/>
              <a:t>Messages</a:t>
            </a:r>
            <a:r>
              <a:rPr lang="nl-NL" dirty="0"/>
              <a:t> are </a:t>
            </a:r>
            <a:r>
              <a:rPr lang="nl-NL" dirty="0" err="1"/>
              <a:t>available</a:t>
            </a:r>
            <a:r>
              <a:rPr lang="nl-NL" dirty="0"/>
              <a:t> </a:t>
            </a:r>
            <a:r>
              <a:rPr lang="nl-NL" dirty="0" err="1"/>
              <a:t>to</a:t>
            </a:r>
            <a:r>
              <a:rPr lang="nl-NL" dirty="0"/>
              <a:t> </a:t>
            </a:r>
            <a:r>
              <a:rPr lang="nl-NL" dirty="0" err="1"/>
              <a:t>consumers</a:t>
            </a:r>
            <a:r>
              <a:rPr lang="nl-NL" dirty="0"/>
              <a:t> </a:t>
            </a:r>
            <a:r>
              <a:rPr lang="nl-NL" dirty="0" err="1"/>
              <a:t>only</a:t>
            </a:r>
            <a:r>
              <a:rPr lang="nl-NL" dirty="0"/>
              <a:t> </a:t>
            </a:r>
            <a:r>
              <a:rPr lang="nl-NL" dirty="0" err="1"/>
              <a:t>when</a:t>
            </a:r>
            <a:r>
              <a:rPr lang="nl-NL" dirty="0"/>
              <a:t> </a:t>
            </a:r>
            <a:r>
              <a:rPr lang="nl-NL" dirty="0" err="1"/>
              <a:t>they</a:t>
            </a:r>
            <a:r>
              <a:rPr lang="nl-NL" dirty="0"/>
              <a:t> have been </a:t>
            </a:r>
            <a:r>
              <a:rPr lang="nl-NL" dirty="0" err="1"/>
              <a:t>committed</a:t>
            </a:r>
            <a:endParaRPr lang="nl-NL" dirty="0"/>
          </a:p>
          <a:p>
            <a:r>
              <a:rPr lang="nl-NL" dirty="0" err="1"/>
              <a:t>Kafka</a:t>
            </a:r>
            <a:r>
              <a:rPr lang="nl-NL" dirty="0"/>
              <a:t> does </a:t>
            </a:r>
            <a:r>
              <a:rPr lang="nl-NL" dirty="0" err="1"/>
              <a:t>not</a:t>
            </a:r>
            <a:r>
              <a:rPr lang="nl-NL" dirty="0"/>
              <a:t> push</a:t>
            </a:r>
          </a:p>
          <a:p>
            <a:pPr lvl="1"/>
            <a:r>
              <a:rPr lang="nl-NL" dirty="0" err="1"/>
              <a:t>Unlike</a:t>
            </a:r>
            <a:r>
              <a:rPr lang="nl-NL" dirty="0"/>
              <a:t> JMS</a:t>
            </a:r>
          </a:p>
          <a:p>
            <a:r>
              <a:rPr lang="nl-NL" dirty="0"/>
              <a:t>Read does </a:t>
            </a:r>
            <a:r>
              <a:rPr lang="nl-NL" dirty="0" err="1"/>
              <a:t>not</a:t>
            </a:r>
            <a:r>
              <a:rPr lang="nl-NL" dirty="0"/>
              <a:t> </a:t>
            </a:r>
            <a:r>
              <a:rPr lang="nl-NL" dirty="0" err="1"/>
              <a:t>destroy</a:t>
            </a:r>
            <a:endParaRPr lang="nl-NL" dirty="0"/>
          </a:p>
          <a:p>
            <a:pPr lvl="1"/>
            <a:r>
              <a:rPr lang="nl-NL" dirty="0" err="1"/>
              <a:t>Unlike</a:t>
            </a:r>
            <a:r>
              <a:rPr lang="nl-NL" dirty="0"/>
              <a:t> JMS Topic</a:t>
            </a:r>
          </a:p>
          <a:p>
            <a:r>
              <a:rPr lang="nl-NL" dirty="0"/>
              <a:t>(</a:t>
            </a:r>
            <a:r>
              <a:rPr lang="nl-NL" dirty="0" err="1"/>
              <a:t>some</a:t>
            </a:r>
            <a:r>
              <a:rPr lang="nl-NL" dirty="0"/>
              <a:t>) </a:t>
            </a:r>
            <a:r>
              <a:rPr lang="nl-NL" dirty="0" err="1"/>
              <a:t>History</a:t>
            </a:r>
            <a:r>
              <a:rPr lang="nl-NL" dirty="0"/>
              <a:t> </a:t>
            </a:r>
            <a:r>
              <a:rPr lang="nl-NL" dirty="0" err="1"/>
              <a:t>available</a:t>
            </a:r>
            <a:endParaRPr lang="nl-NL" dirty="0"/>
          </a:p>
          <a:p>
            <a:pPr lvl="1"/>
            <a:r>
              <a:rPr lang="nl-NL" dirty="0"/>
              <a:t>Offline </a:t>
            </a:r>
            <a:r>
              <a:rPr lang="nl-NL" dirty="0" err="1"/>
              <a:t>consumers</a:t>
            </a:r>
            <a:r>
              <a:rPr lang="nl-NL" dirty="0"/>
              <a:t> </a:t>
            </a:r>
            <a:r>
              <a:rPr lang="nl-NL" dirty="0" err="1"/>
              <a:t>can</a:t>
            </a:r>
            <a:r>
              <a:rPr lang="nl-NL" dirty="0"/>
              <a:t> catch up</a:t>
            </a:r>
          </a:p>
          <a:p>
            <a:pPr lvl="1"/>
            <a:r>
              <a:rPr lang="nl-NL" dirty="0" err="1"/>
              <a:t>Consumers</a:t>
            </a:r>
            <a:r>
              <a:rPr lang="nl-NL" dirty="0"/>
              <a:t> </a:t>
            </a:r>
            <a:r>
              <a:rPr lang="nl-NL" dirty="0" err="1"/>
              <a:t>can</a:t>
            </a:r>
            <a:r>
              <a:rPr lang="nl-NL" dirty="0"/>
              <a:t> re-</a:t>
            </a:r>
            <a:r>
              <a:rPr lang="nl-NL" dirty="0" err="1"/>
              <a:t>consume</a:t>
            </a:r>
            <a:r>
              <a:rPr lang="nl-NL" dirty="0"/>
              <a:t> </a:t>
            </a:r>
            <a:r>
              <a:rPr lang="nl-NL" dirty="0" err="1"/>
              <a:t>from</a:t>
            </a:r>
            <a:r>
              <a:rPr lang="nl-NL" dirty="0"/>
              <a:t> </a:t>
            </a:r>
            <a:r>
              <a:rPr lang="nl-NL" dirty="0" err="1"/>
              <a:t>the</a:t>
            </a:r>
            <a:r>
              <a:rPr lang="nl-NL" dirty="0"/>
              <a:t> past</a:t>
            </a:r>
          </a:p>
          <a:p>
            <a:r>
              <a:rPr lang="nl-NL" dirty="0"/>
              <a:t>Delivery </a:t>
            </a:r>
            <a:r>
              <a:rPr lang="nl-NL" dirty="0" err="1"/>
              <a:t>Guarantees</a:t>
            </a:r>
            <a:endParaRPr lang="nl-NL" dirty="0"/>
          </a:p>
          <a:p>
            <a:pPr lvl="1"/>
            <a:r>
              <a:rPr lang="nl-NL" dirty="0"/>
              <a:t>Ordering </a:t>
            </a:r>
            <a:r>
              <a:rPr lang="nl-NL" dirty="0" err="1"/>
              <a:t>maintained</a:t>
            </a:r>
            <a:endParaRPr lang="nl-NL" dirty="0"/>
          </a:p>
          <a:p>
            <a:pPr lvl="1"/>
            <a:r>
              <a:rPr lang="nl-NL" i="1" dirty="0"/>
              <a:t>At-</a:t>
            </a:r>
            <a:r>
              <a:rPr lang="nl-NL" i="1" dirty="0" err="1"/>
              <a:t>least</a:t>
            </a:r>
            <a:r>
              <a:rPr lang="nl-NL" i="1" dirty="0"/>
              <a:t>-</a:t>
            </a:r>
            <a:r>
              <a:rPr lang="nl-NL" i="1" dirty="0" err="1"/>
              <a:t>once</a:t>
            </a:r>
            <a:r>
              <a:rPr lang="nl-NL" dirty="0"/>
              <a:t> (per </a:t>
            </a:r>
            <a:r>
              <a:rPr lang="nl-NL" dirty="0" err="1"/>
              <a:t>consumer</a:t>
            </a:r>
            <a:r>
              <a:rPr lang="nl-NL" dirty="0"/>
              <a:t>) </a:t>
            </a:r>
            <a:r>
              <a:rPr lang="nl-NL" dirty="0" err="1"/>
              <a:t>by</a:t>
            </a:r>
            <a:r>
              <a:rPr lang="nl-NL" dirty="0"/>
              <a:t> default; </a:t>
            </a:r>
            <a:r>
              <a:rPr lang="nl-NL" i="1" dirty="0"/>
              <a:t>at-most-</a:t>
            </a:r>
            <a:r>
              <a:rPr lang="nl-NL" i="1" dirty="0" err="1"/>
              <a:t>once</a:t>
            </a:r>
            <a:r>
              <a:rPr lang="nl-NL" dirty="0"/>
              <a:t> </a:t>
            </a:r>
            <a:r>
              <a:rPr lang="nl-NL" dirty="0" err="1"/>
              <a:t>and</a:t>
            </a:r>
            <a:r>
              <a:rPr lang="nl-NL" dirty="0"/>
              <a:t> </a:t>
            </a:r>
            <a:r>
              <a:rPr lang="nl-NL" i="1" dirty="0" err="1"/>
              <a:t>exactly-once</a:t>
            </a:r>
            <a:r>
              <a:rPr lang="nl-NL" dirty="0"/>
              <a:t> </a:t>
            </a:r>
            <a:r>
              <a:rPr lang="nl-NL" dirty="0" err="1"/>
              <a:t>can</a:t>
            </a:r>
            <a:r>
              <a:rPr lang="nl-NL" dirty="0"/>
              <a:t> </a:t>
            </a:r>
            <a:r>
              <a:rPr lang="nl-NL" dirty="0" err="1"/>
              <a:t>be</a:t>
            </a:r>
            <a:r>
              <a:rPr lang="nl-NL" dirty="0"/>
              <a:t> </a:t>
            </a:r>
            <a:r>
              <a:rPr lang="nl-NL" dirty="0" err="1"/>
              <a:t>implemented</a:t>
            </a:r>
            <a:endParaRPr lang="en-US" dirty="0"/>
          </a:p>
        </p:txBody>
      </p:sp>
      <p:sp>
        <p:nvSpPr>
          <p:cNvPr id="4" name="Footer Placeholder 3">
            <a:extLst>
              <a:ext uri="{FF2B5EF4-FFF2-40B4-BE49-F238E27FC236}">
                <a16:creationId xmlns:a16="http://schemas.microsoft.com/office/drawing/2014/main" id="{84DC0C31-4AFA-4AB4-94EA-F6BB6B7B3516}"/>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0911625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2400491" y="2610179"/>
            <a:ext cx="1567112" cy="4030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 idx="3"/>
          </p:cNvCxnSpPr>
          <p:nvPr/>
        </p:nvCxnSpPr>
        <p:spPr>
          <a:xfrm>
            <a:off x="2400491" y="2325554"/>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8" name="Elbow Connector 37"/>
          <p:cNvCxnSpPr>
            <a:endCxn id="13" idx="1"/>
          </p:cNvCxnSpPr>
          <p:nvPr/>
        </p:nvCxnSpPr>
        <p:spPr>
          <a:xfrm flipV="1">
            <a:off x="4972163" y="2217983"/>
            <a:ext cx="1366200" cy="268301"/>
          </a:xfrm>
          <a:prstGeom prst="bentConnector3">
            <a:avLst>
              <a:gd name="adj1" fmla="val 73529"/>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20" idx="3"/>
            <a:endCxn id="11" idx="1"/>
          </p:cNvCxnSpPr>
          <p:nvPr/>
        </p:nvCxnSpPr>
        <p:spPr>
          <a:xfrm>
            <a:off x="4965465" y="2578159"/>
            <a:ext cx="1372898" cy="286300"/>
          </a:xfrm>
          <a:prstGeom prst="bentConnector3">
            <a:avLst>
              <a:gd name="adj1" fmla="val 73415"/>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FFFFFF"/>
                </a:solidFill>
                <a:latin typeface="Arial Unicode MS"/>
              </a:rPr>
              <a:t>Producers</a:t>
            </a:r>
            <a:endParaRPr lang="en-US" sz="1266" dirty="0" err="1">
              <a:solidFill>
                <a:srgbClr val="FFFFFF"/>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FFFFFF"/>
                </a:solidFill>
                <a:latin typeface="Arial Unicode MS"/>
              </a:rPr>
              <a:t>Consumers</a:t>
            </a:r>
            <a:endParaRPr lang="en-US" sz="1266" dirty="0" err="1">
              <a:solidFill>
                <a:srgbClr val="FFFFFF"/>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39447" y="1468904"/>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967603" y="2372433"/>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prstClr val="white"/>
                </a:solidFill>
                <a:latin typeface="Arial Unicode MS"/>
              </a:rPr>
              <a:t>Key</a:t>
            </a:r>
            <a:endParaRPr lang="nl-NL" sz="1055" dirty="0">
              <a:solidFill>
                <a:prstClr val="white"/>
              </a:solidFill>
              <a:latin typeface="Arial Unicode MS"/>
            </a:endParaRPr>
          </a:p>
          <a:p>
            <a:pPr defTabSz="661109"/>
            <a:r>
              <a:rPr lang="nl-NL" sz="1055" dirty="0">
                <a:solidFill>
                  <a:prstClr val="white"/>
                </a:solidFill>
                <a:latin typeface="Arial Unicode MS"/>
              </a:rPr>
              <a:t>Value </a:t>
            </a:r>
          </a:p>
          <a:p>
            <a:pPr defTabSz="661109"/>
            <a:r>
              <a:rPr lang="nl-NL" sz="1055" dirty="0">
                <a:solidFill>
                  <a:prstClr val="white"/>
                </a:solidFill>
                <a:latin typeface="Arial Unicode MS"/>
              </a:rPr>
              <a:t>Time</a:t>
            </a:r>
            <a:endParaRPr lang="en-US" sz="1055" dirty="0" err="1">
              <a:solidFill>
                <a:prstClr val="white"/>
              </a:solidFill>
              <a:latin typeface="Arial Unicode MS"/>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716B8A1B-4056-4154-B695-3C3C0C5E6753}"/>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17B4411D-7003-46A9-9AE1-B282D3678F5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E2D9F76-416D-4096-91E6-827667E7C180}"/>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2828972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43" y="817615"/>
            <a:ext cx="743846" cy="472562"/>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3040942" y="4210795"/>
            <a:ext cx="348247" cy="468794"/>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2960577" y="4130431"/>
            <a:ext cx="348247" cy="468794"/>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3322218" y="4036672"/>
            <a:ext cx="348247" cy="468794"/>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3241854" y="3956307"/>
            <a:ext cx="348247" cy="468794"/>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603495" y="3862548"/>
            <a:ext cx="348247" cy="468794"/>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3820268" y="1226818"/>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80" name="Rectangle 79"/>
          <p:cNvSpPr/>
          <p:nvPr/>
        </p:nvSpPr>
        <p:spPr>
          <a:xfrm>
            <a:off x="3726509" y="1347365"/>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1" name="Rectangle 10"/>
          <p:cNvSpPr/>
          <p:nvPr/>
        </p:nvSpPr>
        <p:spPr>
          <a:xfrm>
            <a:off x="6338363" y="2486284"/>
            <a:ext cx="1038044" cy="7563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61109"/>
            <a:endParaRPr lang="en-US" sz="1266">
              <a:solidFill>
                <a:prstClr val="black"/>
              </a:solidFill>
              <a:latin typeface="Arial Unicode MS"/>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4" name="Rectangle 13"/>
          <p:cNvSpPr/>
          <p:nvPr/>
        </p:nvSpPr>
        <p:spPr>
          <a:xfrm>
            <a:off x="6485698"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 name="Rectangle 14"/>
          <p:cNvSpPr/>
          <p:nvPr/>
        </p:nvSpPr>
        <p:spPr>
          <a:xfrm>
            <a:off x="6877476"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6" name="Rectangle 15"/>
          <p:cNvSpPr/>
          <p:nvPr/>
        </p:nvSpPr>
        <p:spPr>
          <a:xfrm>
            <a:off x="6485698"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7" name="Rectangle 16"/>
          <p:cNvSpPr/>
          <p:nvPr/>
        </p:nvSpPr>
        <p:spPr>
          <a:xfrm>
            <a:off x="6877476"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 name="Rectangle 18"/>
          <p:cNvSpPr/>
          <p:nvPr/>
        </p:nvSpPr>
        <p:spPr>
          <a:xfrm>
            <a:off x="3967603" y="1686717"/>
            <a:ext cx="997862" cy="7122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2400491" y="2651617"/>
            <a:ext cx="1567112" cy="36164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400491" y="2419313"/>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4927390" y="2026802"/>
            <a:ext cx="1558309" cy="747455"/>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Unicode MS"/>
              </a:rPr>
              <a:t>Producers</a:t>
            </a:r>
            <a:endParaRPr lang="en-US" sz="1266" dirty="0" err="1">
              <a:solidFill>
                <a:srgbClr val="000000"/>
              </a:solidFill>
              <a:latin typeface="Arial Unicode MS"/>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Unicode MS"/>
              </a:rPr>
              <a:t>Consumers</a:t>
            </a:r>
            <a:endParaRPr lang="en-US" sz="1266" dirty="0" err="1">
              <a:solidFill>
                <a:srgbClr val="000000"/>
              </a:solidFill>
              <a:latin typeface="Arial Unicode MS"/>
            </a:endParaRPr>
          </a:p>
        </p:txBody>
      </p:sp>
      <p:sp>
        <p:nvSpPr>
          <p:cNvPr id="53" name="TextBox 52"/>
          <p:cNvSpPr txBox="1"/>
          <p:nvPr/>
        </p:nvSpPr>
        <p:spPr>
          <a:xfrm>
            <a:off x="4229243" y="1650798"/>
            <a:ext cx="564193" cy="287130"/>
          </a:xfrm>
          <a:prstGeom prst="rect">
            <a:avLst/>
          </a:prstGeom>
          <a:noFill/>
        </p:spPr>
        <p:txBody>
          <a:bodyPr wrap="none" rtlCol="0">
            <a:spAutoFit/>
          </a:bodyPr>
          <a:lstStyle/>
          <a:p>
            <a:pPr defTabSz="661109"/>
            <a:r>
              <a:rPr lang="nl-NL" sz="1266" dirty="0">
                <a:solidFill>
                  <a:prstClr val="white"/>
                </a:solidFill>
                <a:latin typeface="Arial Unicode MS"/>
              </a:rPr>
              <a:t>Topic</a:t>
            </a:r>
            <a:endParaRPr lang="en-US" sz="1266" dirty="0" err="1">
              <a:solidFill>
                <a:prstClr val="white"/>
              </a:solidFill>
              <a:latin typeface="Arial Unicode MS"/>
            </a:endParaRPr>
          </a:p>
        </p:txBody>
      </p:sp>
      <p:sp>
        <p:nvSpPr>
          <p:cNvPr id="54" name="TextBox 53"/>
          <p:cNvSpPr txBox="1"/>
          <p:nvPr/>
        </p:nvSpPr>
        <p:spPr>
          <a:xfrm>
            <a:off x="3604436" y="1421635"/>
            <a:ext cx="663964" cy="287130"/>
          </a:xfrm>
          <a:prstGeom prst="rect">
            <a:avLst/>
          </a:prstGeom>
          <a:noFill/>
        </p:spPr>
        <p:txBody>
          <a:bodyPr wrap="none" rtlCol="0">
            <a:spAutoFit/>
          </a:bodyPr>
          <a:lstStyle/>
          <a:p>
            <a:pPr defTabSz="661109"/>
            <a:r>
              <a:rPr lang="nl-NL" sz="1266" dirty="0">
                <a:solidFill>
                  <a:prstClr val="white"/>
                </a:solidFill>
                <a:latin typeface="Arial Unicode MS"/>
              </a:rPr>
              <a:t>Broker</a:t>
            </a:r>
            <a:endParaRPr lang="en-US" sz="1266" dirty="0" err="1">
              <a:solidFill>
                <a:prstClr val="white"/>
              </a:solidFill>
              <a:latin typeface="Arial Unicode MS"/>
            </a:endParaRPr>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003" y="21215"/>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3033619" y="2910290"/>
            <a:ext cx="1917261" cy="295320"/>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sp>
        <p:nvSpPr>
          <p:cNvPr id="79" name="TextBox 78"/>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Unicode MS"/>
              </a:rPr>
              <a:t>tcp</a:t>
            </a:r>
            <a:endParaRPr lang="en-US" sz="1266" i="1" dirty="0" err="1">
              <a:solidFill>
                <a:srgbClr val="000000"/>
              </a:solidFill>
              <a:latin typeface="Arial Unicode MS"/>
            </a:endParaRPr>
          </a:p>
        </p:txBody>
      </p:sp>
      <p:grpSp>
        <p:nvGrpSpPr>
          <p:cNvPr id="120" name="Group 119"/>
          <p:cNvGrpSpPr/>
          <p:nvPr/>
        </p:nvGrpSpPr>
        <p:grpSpPr>
          <a:xfrm>
            <a:off x="4384752" y="3862548"/>
            <a:ext cx="348247" cy="468794"/>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4465117" y="3942913"/>
            <a:ext cx="348247" cy="468794"/>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5034543" y="3862548"/>
            <a:ext cx="348247" cy="468794"/>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5114908" y="3942913"/>
            <a:ext cx="348247" cy="468794"/>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4088153" y="186052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4" name="Rectangle 103"/>
          <p:cNvSpPr/>
          <p:nvPr/>
        </p:nvSpPr>
        <p:spPr>
          <a:xfrm>
            <a:off x="4730614"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7" name="Rectangle 106"/>
          <p:cNvSpPr/>
          <p:nvPr/>
        </p:nvSpPr>
        <p:spPr>
          <a:xfrm>
            <a:off x="4542642"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8" name="Rectangle 107"/>
          <p:cNvSpPr/>
          <p:nvPr/>
        </p:nvSpPr>
        <p:spPr>
          <a:xfrm>
            <a:off x="4354669"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09" name="Rectangle 108"/>
          <p:cNvSpPr/>
          <p:nvPr/>
        </p:nvSpPr>
        <p:spPr>
          <a:xfrm>
            <a:off x="4166697"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41" name="Elbow Connector 40"/>
          <p:cNvCxnSpPr/>
          <p:nvPr/>
        </p:nvCxnSpPr>
        <p:spPr>
          <a:xfrm flipV="1">
            <a:off x="4485384" y="1706913"/>
            <a:ext cx="1852979" cy="280439"/>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4652634" y="1112968"/>
            <a:ext cx="1685729" cy="836714"/>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4081456" y="2121712"/>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7" name="Rectangle 156"/>
          <p:cNvSpPr/>
          <p:nvPr/>
        </p:nvSpPr>
        <p:spPr>
          <a:xfrm>
            <a:off x="4723917"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8" name="Rectangle 157"/>
          <p:cNvSpPr/>
          <p:nvPr/>
        </p:nvSpPr>
        <p:spPr>
          <a:xfrm>
            <a:off x="4535945"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59" name="Rectangle 158"/>
          <p:cNvSpPr/>
          <p:nvPr/>
        </p:nvSpPr>
        <p:spPr>
          <a:xfrm>
            <a:off x="4347972"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cxnSp>
        <p:nvCxnSpPr>
          <p:cNvPr id="39" name="Elbow Connector 38"/>
          <p:cNvCxnSpPr>
            <a:endCxn id="84" idx="3"/>
          </p:cNvCxnSpPr>
          <p:nvPr/>
        </p:nvCxnSpPr>
        <p:spPr>
          <a:xfrm rot="5400000">
            <a:off x="3223011" y="3089236"/>
            <a:ext cx="1736441" cy="278978"/>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3967603" y="2519350"/>
            <a:ext cx="997862" cy="26453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a:solidFill>
                <a:prstClr val="white"/>
              </a:solidFill>
              <a:latin typeface="Arial Unicode MS"/>
            </a:endParaRPr>
          </a:p>
        </p:txBody>
      </p:sp>
      <p:cxnSp>
        <p:nvCxnSpPr>
          <p:cNvPr id="48" name="Elbow Connector 47"/>
          <p:cNvCxnSpPr>
            <a:stCxn id="158" idx="3"/>
            <a:endCxn id="16" idx="1"/>
          </p:cNvCxnSpPr>
          <p:nvPr/>
        </p:nvCxnSpPr>
        <p:spPr>
          <a:xfrm>
            <a:off x="4697128" y="2229742"/>
            <a:ext cx="1788570" cy="783516"/>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2644885" y="1237282"/>
            <a:ext cx="214761" cy="2940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97" name="Rectangle 196"/>
          <p:cNvSpPr/>
          <p:nvPr/>
        </p:nvSpPr>
        <p:spPr>
          <a:xfrm>
            <a:off x="2678370" y="1289000"/>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8" name="Rectangle 197"/>
          <p:cNvSpPr/>
          <p:nvPr/>
        </p:nvSpPr>
        <p:spPr>
          <a:xfrm>
            <a:off x="2698462" y="1331955"/>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sp>
        <p:nvSpPr>
          <p:cNvPr id="199" name="Rectangle 198"/>
          <p:cNvSpPr/>
          <p:nvPr/>
        </p:nvSpPr>
        <p:spPr>
          <a:xfrm>
            <a:off x="2725250" y="1388304"/>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9660" y="804012"/>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751349" y="666068"/>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3889" y="871450"/>
            <a:ext cx="419937" cy="460505"/>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C72BB71-1B36-4322-BE08-3084B2BC02E6}"/>
              </a:ext>
            </a:extLst>
          </p:cNvPr>
          <p:cNvSpPr txBox="1"/>
          <p:nvPr/>
        </p:nvSpPr>
        <p:spPr>
          <a:xfrm>
            <a:off x="7523742" y="2433250"/>
            <a:ext cx="1361270" cy="276999"/>
          </a:xfrm>
          <a:prstGeom prst="rect">
            <a:avLst/>
          </a:prstGeom>
          <a:noFill/>
        </p:spPr>
        <p:txBody>
          <a:bodyPr wrap="none" rtlCol="0">
            <a:spAutoFit/>
          </a:bodyPr>
          <a:lstStyle/>
          <a:p>
            <a:pPr defTabSz="661109"/>
            <a:r>
              <a:rPr lang="nl-NL" sz="1200" i="1" dirty="0">
                <a:solidFill>
                  <a:srgbClr val="000000"/>
                </a:solidFill>
                <a:latin typeface="Arial Unicode MS"/>
              </a:rPr>
              <a:t>Consumer Group</a:t>
            </a:r>
            <a:endParaRPr lang="en-US" sz="1200" i="1" dirty="0" err="1">
              <a:solidFill>
                <a:srgbClr val="000000"/>
              </a:solidFill>
              <a:latin typeface="Arial Unicode MS"/>
            </a:endParaRPr>
          </a:p>
        </p:txBody>
      </p:sp>
      <p:cxnSp>
        <p:nvCxnSpPr>
          <p:cNvPr id="8" name="Straight Arrow Connector 7">
            <a:extLst>
              <a:ext uri="{FF2B5EF4-FFF2-40B4-BE49-F238E27FC236}">
                <a16:creationId xmlns:a16="http://schemas.microsoft.com/office/drawing/2014/main" id="{7D780EF2-4610-4900-BB68-1F68C21B1EE1}"/>
              </a:ext>
            </a:extLst>
          </p:cNvPr>
          <p:cNvCxnSpPr>
            <a:cxnSpLocks/>
          </p:cNvCxnSpPr>
          <p:nvPr/>
        </p:nvCxnSpPr>
        <p:spPr>
          <a:xfrm flipH="1">
            <a:off x="7403704" y="2571750"/>
            <a:ext cx="147334" cy="138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2" name="TextBox 201">
            <a:extLst>
              <a:ext uri="{FF2B5EF4-FFF2-40B4-BE49-F238E27FC236}">
                <a16:creationId xmlns:a16="http://schemas.microsoft.com/office/drawing/2014/main" id="{EC87AC18-5515-4012-A186-1469068B944D}"/>
              </a:ext>
            </a:extLst>
          </p:cNvPr>
          <p:cNvSpPr txBox="1"/>
          <p:nvPr/>
        </p:nvSpPr>
        <p:spPr>
          <a:xfrm>
            <a:off x="3191779" y="2242351"/>
            <a:ext cx="747320" cy="276999"/>
          </a:xfrm>
          <a:prstGeom prst="rect">
            <a:avLst/>
          </a:prstGeom>
          <a:noFill/>
        </p:spPr>
        <p:txBody>
          <a:bodyPr wrap="none" rtlCol="0">
            <a:spAutoFit/>
          </a:bodyPr>
          <a:lstStyle/>
          <a:p>
            <a:pPr defTabSz="661109"/>
            <a:r>
              <a:rPr lang="nl-NL" sz="1200" i="1" dirty="0" err="1">
                <a:solidFill>
                  <a:srgbClr val="000000"/>
                </a:solidFill>
                <a:latin typeface="Arial Unicode MS"/>
              </a:rPr>
              <a:t>Partition</a:t>
            </a:r>
            <a:endParaRPr lang="en-US" sz="1200" i="1" dirty="0" err="1">
              <a:solidFill>
                <a:srgbClr val="000000"/>
              </a:solidFill>
              <a:latin typeface="Arial Unicode MS"/>
            </a:endParaRPr>
          </a:p>
        </p:txBody>
      </p:sp>
      <p:cxnSp>
        <p:nvCxnSpPr>
          <p:cNvPr id="28" name="Straight Arrow Connector 27">
            <a:extLst>
              <a:ext uri="{FF2B5EF4-FFF2-40B4-BE49-F238E27FC236}">
                <a16:creationId xmlns:a16="http://schemas.microsoft.com/office/drawing/2014/main" id="{D001CB29-6E48-44B9-B14F-0D6AECCD5ECA}"/>
              </a:ext>
            </a:extLst>
          </p:cNvPr>
          <p:cNvCxnSpPr>
            <a:stCxn id="202" idx="3"/>
            <a:endCxn id="156" idx="1"/>
          </p:cNvCxnSpPr>
          <p:nvPr/>
        </p:nvCxnSpPr>
        <p:spPr>
          <a:xfrm flipV="1">
            <a:off x="3939099" y="2241108"/>
            <a:ext cx="142357" cy="1397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0" name="Title 29">
            <a:extLst>
              <a:ext uri="{FF2B5EF4-FFF2-40B4-BE49-F238E27FC236}">
                <a16:creationId xmlns:a16="http://schemas.microsoft.com/office/drawing/2014/main" id="{E101E128-8EDE-482E-8D0D-7D557C8ED622}"/>
              </a:ext>
            </a:extLst>
          </p:cNvPr>
          <p:cNvSpPr>
            <a:spLocks noGrp="1"/>
          </p:cNvSpPr>
          <p:nvPr>
            <p:ph type="title"/>
          </p:nvPr>
        </p:nvSpPr>
        <p:spPr/>
        <p:txBody>
          <a:bodyPr/>
          <a:lstStyle/>
          <a:p>
            <a:endParaRPr lang="en-NL"/>
          </a:p>
        </p:txBody>
      </p:sp>
      <p:sp>
        <p:nvSpPr>
          <p:cNvPr id="32" name="Content Placeholder 31">
            <a:extLst>
              <a:ext uri="{FF2B5EF4-FFF2-40B4-BE49-F238E27FC236}">
                <a16:creationId xmlns:a16="http://schemas.microsoft.com/office/drawing/2014/main" id="{A700C1E7-9036-4073-97EE-A0391E467090}"/>
              </a:ext>
            </a:extLst>
          </p:cNvPr>
          <p:cNvSpPr>
            <a:spLocks noGrp="1"/>
          </p:cNvSpPr>
          <p:nvPr>
            <p:ph idx="1"/>
          </p:nvPr>
        </p:nvSpPr>
        <p:spPr/>
        <p:txBody>
          <a:bodyPr/>
          <a:lstStyle/>
          <a:p>
            <a:endParaRPr lang="en-NL"/>
          </a:p>
        </p:txBody>
      </p:sp>
      <p:sp>
        <p:nvSpPr>
          <p:cNvPr id="35" name="Footer Placeholder 34">
            <a:extLst>
              <a:ext uri="{FF2B5EF4-FFF2-40B4-BE49-F238E27FC236}">
                <a16:creationId xmlns:a16="http://schemas.microsoft.com/office/drawing/2014/main" id="{EE3F7375-647D-448B-BA23-6173AC2C2E9A}"/>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9417635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What’s</a:t>
            </a:r>
            <a:r>
              <a:rPr lang="nl-NL" dirty="0"/>
              <a:t> </a:t>
            </a:r>
            <a:r>
              <a:rPr lang="nl-NL" dirty="0" err="1"/>
              <a:t>so</a:t>
            </a:r>
            <a:r>
              <a:rPr lang="nl-NL" dirty="0"/>
              <a:t> special?</a:t>
            </a:r>
            <a:endParaRPr lang="en-US" dirty="0"/>
          </a:p>
        </p:txBody>
      </p:sp>
      <p:sp>
        <p:nvSpPr>
          <p:cNvPr id="3" name="Text Placeholder 2"/>
          <p:cNvSpPr>
            <a:spLocks noGrp="1"/>
          </p:cNvSpPr>
          <p:nvPr>
            <p:ph idx="1"/>
          </p:nvPr>
        </p:nvSpPr>
        <p:spPr/>
        <p:txBody>
          <a:bodyPr>
            <a:normAutofit/>
          </a:bodyPr>
          <a:lstStyle/>
          <a:p>
            <a:r>
              <a:rPr lang="nl-NL" dirty="0" err="1"/>
              <a:t>Durable</a:t>
            </a:r>
            <a:endParaRPr lang="nl-NL" dirty="0"/>
          </a:p>
          <a:p>
            <a:r>
              <a:rPr lang="nl-NL" dirty="0" err="1"/>
              <a:t>Scalable</a:t>
            </a:r>
            <a:endParaRPr lang="nl-NL" dirty="0"/>
          </a:p>
          <a:p>
            <a:pPr lvl="1"/>
            <a:r>
              <a:rPr lang="nl-NL" dirty="0"/>
              <a:t>High volume</a:t>
            </a:r>
          </a:p>
          <a:p>
            <a:pPr lvl="1"/>
            <a:r>
              <a:rPr lang="nl-NL" dirty="0"/>
              <a:t>High speed</a:t>
            </a:r>
          </a:p>
          <a:p>
            <a:r>
              <a:rPr lang="nl-NL" dirty="0" err="1"/>
              <a:t>Available</a:t>
            </a:r>
            <a:endParaRPr lang="nl-NL" dirty="0"/>
          </a:p>
          <a:p>
            <a:r>
              <a:rPr lang="nl-NL" dirty="0"/>
              <a:t>Distributed</a:t>
            </a:r>
          </a:p>
          <a:p>
            <a:r>
              <a:rPr lang="nl-NL" dirty="0"/>
              <a:t>Open</a:t>
            </a:r>
          </a:p>
          <a:p>
            <a:r>
              <a:rPr lang="nl-NL" dirty="0"/>
              <a:t>Quick start </a:t>
            </a:r>
          </a:p>
          <a:p>
            <a:r>
              <a:rPr lang="nl-NL" dirty="0"/>
              <a:t>Free (no </a:t>
            </a:r>
            <a:r>
              <a:rPr lang="nl-NL" dirty="0" err="1"/>
              <a:t>license</a:t>
            </a:r>
            <a:r>
              <a:rPr lang="nl-NL" dirty="0"/>
              <a:t> </a:t>
            </a:r>
            <a:r>
              <a:rPr lang="nl-NL" dirty="0" err="1"/>
              <a:t>costs</a:t>
            </a:r>
            <a:r>
              <a:rPr lang="nl-NL" dirty="0"/>
              <a:t>)</a:t>
            </a:r>
          </a:p>
          <a:p>
            <a:r>
              <a:rPr lang="en-US" dirty="0"/>
              <a:t>“Self Fulfilling Prophecy” </a:t>
            </a:r>
            <a:br>
              <a:rPr lang="en-US" dirty="0"/>
            </a:br>
            <a:r>
              <a:rPr lang="en-US" dirty="0"/>
              <a:t>(positive feedback loop feeding from buzz around Kafka)</a:t>
            </a:r>
          </a:p>
          <a:p>
            <a:r>
              <a:rPr lang="en-US" dirty="0"/>
              <a:t>Eco system, tools/libraries/resources, cloud services</a:t>
            </a:r>
          </a:p>
        </p:txBody>
      </p:sp>
      <p:pic>
        <p:nvPicPr>
          <p:cNvPr id="4" name="Picture 2" descr="Image result for logo kafka">
            <a:extLst>
              <a:ext uri="{FF2B5EF4-FFF2-40B4-BE49-F238E27FC236}">
                <a16:creationId xmlns:a16="http://schemas.microsoft.com/office/drawing/2014/main" id="{4CBCBB03-FE5E-469A-B83D-CC410F717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563" y="1352785"/>
            <a:ext cx="2802701" cy="147321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37378FF-995E-42A1-8AF1-0E4A13E5BE9C}"/>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4184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3">
                                            <p:txEl>
                                              <p:pRg st="9" end="9"/>
                                            </p:txEl>
                                          </p:spTgt>
                                        </p:tgtEl>
                                        <p:attrNameLst>
                                          <p:attrName>style.visibility</p:attrName>
                                        </p:attrNameLst>
                                      </p:cBhvr>
                                      <p:to>
                                        <p:strVal val="visible"/>
                                      </p:to>
                                    </p:set>
                                    <p:animEffect transition="in" filter="fade">
                                      <p:cBhvr>
                                        <p:cTn id="7" dur="500"/>
                                        <p:tgtEl>
                                          <p:spTgt spid="3">
                                            <p:txEl>
                                              <p:pRg st="9" end="9"/>
                                            </p:txEl>
                                          </p:spTgt>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3">
                                            <p:txEl>
                                              <p:pRg st="10" end="10"/>
                                            </p:txEl>
                                          </p:spTgt>
                                        </p:tgtEl>
                                        <p:attrNameLst>
                                          <p:attrName>style.visibility</p:attrName>
                                        </p:attrNameLst>
                                      </p:cBhvr>
                                      <p:to>
                                        <p:strVal val="visible"/>
                                      </p:to>
                                    </p:set>
                                    <p:animEffect transition="in" filter="fade">
                                      <p:cBhvr>
                                        <p:cTn id="1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5CF73-A6B5-4F0B-A8EB-B32A2B2E8BA1}"/>
              </a:ext>
            </a:extLst>
          </p:cNvPr>
          <p:cNvSpPr>
            <a:spLocks noGrp="1"/>
          </p:cNvSpPr>
          <p:nvPr>
            <p:ph type="title"/>
          </p:nvPr>
        </p:nvSpPr>
        <p:spPr/>
        <p:txBody>
          <a:bodyPr/>
          <a:lstStyle/>
          <a:p>
            <a:r>
              <a:rPr lang="nl-NL" dirty="0" err="1"/>
              <a:t>Ecosystem</a:t>
            </a:r>
            <a:r>
              <a:rPr lang="nl-NL" dirty="0"/>
              <a:t> – </a:t>
            </a:r>
            <a:r>
              <a:rPr lang="nl-NL" dirty="0" err="1"/>
              <a:t>Kafka</a:t>
            </a:r>
            <a:r>
              <a:rPr lang="nl-NL" dirty="0"/>
              <a:t> </a:t>
            </a:r>
            <a:r>
              <a:rPr lang="nl-NL" dirty="0" err="1"/>
              <a:t>and</a:t>
            </a:r>
            <a:r>
              <a:rPr lang="nl-NL" dirty="0"/>
              <a:t> </a:t>
            </a:r>
            <a:r>
              <a:rPr lang="nl-NL" dirty="0" err="1"/>
              <a:t>Friends</a:t>
            </a:r>
            <a:endParaRPr lang="en-NL" dirty="0"/>
          </a:p>
        </p:txBody>
      </p:sp>
      <p:sp>
        <p:nvSpPr>
          <p:cNvPr id="3" name="Content Placeholder 2">
            <a:extLst>
              <a:ext uri="{FF2B5EF4-FFF2-40B4-BE49-F238E27FC236}">
                <a16:creationId xmlns:a16="http://schemas.microsoft.com/office/drawing/2014/main" id="{A35E589E-73A8-4F05-A665-801BD982AB43}"/>
              </a:ext>
            </a:extLst>
          </p:cNvPr>
          <p:cNvSpPr>
            <a:spLocks noGrp="1"/>
          </p:cNvSpPr>
          <p:nvPr>
            <p:ph idx="1"/>
          </p:nvPr>
        </p:nvSpPr>
        <p:spPr>
          <a:xfrm>
            <a:off x="720003" y="936000"/>
            <a:ext cx="7011454" cy="3780000"/>
          </a:xfrm>
        </p:spPr>
        <p:txBody>
          <a:bodyPr/>
          <a:lstStyle/>
          <a:p>
            <a:r>
              <a:rPr lang="nl-NL" dirty="0" err="1"/>
              <a:t>Clients</a:t>
            </a:r>
            <a:endParaRPr lang="nl-NL" dirty="0"/>
          </a:p>
          <a:p>
            <a:pPr lvl="1"/>
            <a:r>
              <a:rPr lang="nl-NL" dirty="0"/>
              <a:t>CLI</a:t>
            </a:r>
          </a:p>
          <a:p>
            <a:pPr lvl="1"/>
            <a:r>
              <a:rPr lang="nl-NL" dirty="0"/>
              <a:t>Java, Node/</a:t>
            </a:r>
            <a:r>
              <a:rPr lang="nl-NL" dirty="0" err="1"/>
              <a:t>JavaScript</a:t>
            </a:r>
            <a:r>
              <a:rPr lang="nl-NL" dirty="0"/>
              <a:t>, C/C++, Python, Go, Rust, .NET, Ruby, </a:t>
            </a:r>
            <a:r>
              <a:rPr lang="nl-NL" dirty="0" err="1"/>
              <a:t>Clojure</a:t>
            </a:r>
            <a:r>
              <a:rPr lang="nl-NL" dirty="0"/>
              <a:t>, Perl, …</a:t>
            </a:r>
          </a:p>
          <a:p>
            <a:r>
              <a:rPr lang="nl-NL" dirty="0"/>
              <a:t>REST Proxy</a:t>
            </a:r>
          </a:p>
          <a:p>
            <a:r>
              <a:rPr lang="nl-NL" dirty="0" err="1"/>
              <a:t>Kafka</a:t>
            </a:r>
            <a:r>
              <a:rPr lang="nl-NL" dirty="0"/>
              <a:t> Schema </a:t>
            </a:r>
            <a:r>
              <a:rPr lang="nl-NL" dirty="0" err="1"/>
              <a:t>Registry</a:t>
            </a:r>
            <a:endParaRPr lang="nl-NL" dirty="0"/>
          </a:p>
          <a:p>
            <a:r>
              <a:rPr lang="nl-NL" dirty="0" err="1"/>
              <a:t>Kafka</a:t>
            </a:r>
            <a:r>
              <a:rPr lang="nl-NL" dirty="0"/>
              <a:t> Connect – </a:t>
            </a:r>
            <a:r>
              <a:rPr lang="nl-NL" dirty="0" err="1"/>
              <a:t>read</a:t>
            </a:r>
            <a:r>
              <a:rPr lang="nl-NL" dirty="0"/>
              <a:t> data </a:t>
            </a:r>
            <a:r>
              <a:rPr lang="nl-NL" dirty="0" err="1"/>
              <a:t>and</a:t>
            </a:r>
            <a:r>
              <a:rPr lang="nl-NL" dirty="0"/>
              <a:t> change events </a:t>
            </a:r>
            <a:r>
              <a:rPr lang="nl-NL" dirty="0" err="1"/>
              <a:t>from</a:t>
            </a:r>
            <a:r>
              <a:rPr lang="nl-NL" dirty="0"/>
              <a:t> </a:t>
            </a:r>
            <a:r>
              <a:rPr lang="nl-NL" dirty="0" err="1"/>
              <a:t>many</a:t>
            </a:r>
            <a:r>
              <a:rPr lang="nl-NL" dirty="0"/>
              <a:t> sources </a:t>
            </a:r>
            <a:r>
              <a:rPr lang="nl-NL" dirty="0" err="1"/>
              <a:t>and</a:t>
            </a:r>
            <a:r>
              <a:rPr lang="nl-NL" dirty="0"/>
              <a:t>/or </a:t>
            </a:r>
            <a:r>
              <a:rPr lang="nl-NL" dirty="0" err="1"/>
              <a:t>write</a:t>
            </a:r>
            <a:r>
              <a:rPr lang="nl-NL" dirty="0"/>
              <a:t> </a:t>
            </a:r>
            <a:r>
              <a:rPr lang="nl-NL" dirty="0" err="1"/>
              <a:t>to</a:t>
            </a:r>
            <a:r>
              <a:rPr lang="nl-NL" dirty="0"/>
              <a:t> </a:t>
            </a:r>
            <a:r>
              <a:rPr lang="nl-NL" dirty="0" err="1"/>
              <a:t>many</a:t>
            </a:r>
            <a:r>
              <a:rPr lang="nl-NL" dirty="0"/>
              <a:t> targets</a:t>
            </a:r>
          </a:p>
          <a:p>
            <a:pPr lvl="1"/>
            <a:r>
              <a:rPr lang="nl-NL" dirty="0" err="1"/>
              <a:t>Also</a:t>
            </a:r>
            <a:r>
              <a:rPr lang="nl-NL" dirty="0"/>
              <a:t> </a:t>
            </a:r>
            <a:r>
              <a:rPr lang="nl-NL" dirty="0" err="1"/>
              <a:t>see</a:t>
            </a:r>
            <a:r>
              <a:rPr lang="nl-NL" dirty="0"/>
              <a:t> </a:t>
            </a:r>
            <a:r>
              <a:rPr lang="nl-NL" dirty="0" err="1"/>
              <a:t>Debezium</a:t>
            </a:r>
            <a:endParaRPr lang="nl-NL" dirty="0"/>
          </a:p>
          <a:p>
            <a:r>
              <a:rPr lang="nl-NL" dirty="0" err="1"/>
              <a:t>Kafka</a:t>
            </a:r>
            <a:r>
              <a:rPr lang="nl-NL" dirty="0"/>
              <a:t> Streams</a:t>
            </a:r>
          </a:p>
          <a:p>
            <a:r>
              <a:rPr lang="nl-NL" dirty="0" err="1"/>
              <a:t>Kafka</a:t>
            </a:r>
            <a:r>
              <a:rPr lang="nl-NL" dirty="0"/>
              <a:t> KSQL</a:t>
            </a:r>
          </a:p>
        </p:txBody>
      </p:sp>
      <p:sp>
        <p:nvSpPr>
          <p:cNvPr id="4" name="Footer Placeholder 3">
            <a:extLst>
              <a:ext uri="{FF2B5EF4-FFF2-40B4-BE49-F238E27FC236}">
                <a16:creationId xmlns:a16="http://schemas.microsoft.com/office/drawing/2014/main" id="{0DF4BBE4-0221-48A6-8717-2752FDECC17C}"/>
              </a:ext>
            </a:extLst>
          </p:cNvPr>
          <p:cNvSpPr>
            <a:spLocks noGrp="1"/>
          </p:cNvSpPr>
          <p:nvPr>
            <p:ph type="ftr" sz="quarter" idx="11"/>
          </p:nvPr>
        </p:nvSpPr>
        <p:spPr/>
        <p:txBody>
          <a:bodyPr/>
          <a:lstStyle/>
          <a:p>
            <a:r>
              <a:rPr lang="en-US"/>
              <a:t>What is Apache Kafka &amp; Why is it important </a:t>
            </a:r>
            <a:endParaRPr lang="nl-NL" dirty="0"/>
          </a:p>
        </p:txBody>
      </p:sp>
      <p:pic>
        <p:nvPicPr>
          <p:cNvPr id="6" name="Picture 5">
            <a:extLst>
              <a:ext uri="{FF2B5EF4-FFF2-40B4-BE49-F238E27FC236}">
                <a16:creationId xmlns:a16="http://schemas.microsoft.com/office/drawing/2014/main" id="{5A218206-6407-416C-8C86-BB80E26DAAB3}"/>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977031" y="2363207"/>
            <a:ext cx="5446969" cy="2147760"/>
          </a:xfrm>
          <a:prstGeom prst="rect">
            <a:avLst/>
          </a:prstGeom>
        </p:spPr>
      </p:pic>
    </p:spTree>
    <p:extLst>
      <p:ext uri="{BB962C8B-B14F-4D97-AF65-F5344CB8AC3E}">
        <p14:creationId xmlns:p14="http://schemas.microsoft.com/office/powerpoint/2010/main" val="196823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a:t>
            </a:r>
            <a:r>
              <a:rPr lang="en-US" dirty="0" err="1"/>
              <a:t>codeone</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291A95E9-8C7B-45AF-BCDD-7468920D735A}"/>
              </a:ext>
            </a:extLst>
          </p:cNvPr>
          <p:cNvSpPr>
            <a:spLocks noGrp="1"/>
          </p:cNvSpPr>
          <p:nvPr>
            <p:ph type="ftr" sz="quarter" idx="11"/>
          </p:nvPr>
        </p:nvSpPr>
        <p:spPr/>
        <p:txBody>
          <a:bodyPr/>
          <a:lstStyle/>
          <a:p>
            <a:r>
              <a:rPr lang="en-US" noProof="0"/>
              <a:t>What is Apache Kafka &amp; Why is it important </a:t>
            </a:r>
            <a:endParaRPr lang="nl-NL" noProof="0" dirty="0"/>
          </a:p>
        </p:txBody>
      </p:sp>
    </p:spTree>
    <p:extLst>
      <p:ext uri="{BB962C8B-B14F-4D97-AF65-F5344CB8AC3E}">
        <p14:creationId xmlns:p14="http://schemas.microsoft.com/office/powerpoint/2010/main" val="39231444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from &lt;stream of tweet events&gt;</a:t>
            </a:r>
            <a:endParaRPr lang="nl-NL" dirty="0"/>
          </a:p>
        </p:txBody>
      </p:sp>
      <p:sp>
        <p:nvSpPr>
          <p:cNvPr id="6" name="Content Placeholder 5">
            <a:extLst>
              <a:ext uri="{FF2B5EF4-FFF2-40B4-BE49-F238E27FC236}">
                <a16:creationId xmlns:a16="http://schemas.microsoft.com/office/drawing/2014/main" id="{07685520-F974-4BE0-804B-C6EFE9B8E53F}"/>
              </a:ext>
            </a:extLst>
          </p:cNvPr>
          <p:cNvSpPr>
            <a:spLocks noGrp="1"/>
          </p:cNvSpPr>
          <p:nvPr>
            <p:ph idx="1"/>
          </p:nvPr>
        </p:nvSpPr>
        <p:spPr/>
        <p:txBody>
          <a:bodyPr/>
          <a:lstStyle/>
          <a:p>
            <a:endParaRPr lang="en-NL"/>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a:t>
            </a:r>
            <a:r>
              <a:rPr lang="en-US" sz="2320" dirty="0" err="1">
                <a:latin typeface="Lucida Console" panose="020B0609040504020204" pitchFamily="49" charset="0"/>
              </a:rPr>
              <a:t>codeone</a:t>
            </a:r>
            <a:r>
              <a:rPr lang="en-US" sz="2320" dirty="0">
                <a:latin typeface="Lucida Console" panose="020B0609040504020204" pitchFamily="49" charset="0"/>
              </a:rPr>
              <a:t>'</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
        <p:nvSpPr>
          <p:cNvPr id="7" name="Footer Placeholder 6">
            <a:extLst>
              <a:ext uri="{FF2B5EF4-FFF2-40B4-BE49-F238E27FC236}">
                <a16:creationId xmlns:a16="http://schemas.microsoft.com/office/drawing/2014/main" id="{2909CFD6-8C28-41B1-A34D-471EF51ADC77}"/>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Running Count </a:t>
            </a:r>
            <a:br>
              <a:rPr lang="en-US" dirty="0"/>
            </a:br>
            <a:r>
              <a:rPr lang="en-US" dirty="0"/>
              <a:t>from &lt;stream of tweet events&gt;</a:t>
            </a:r>
            <a:endParaRPr lang="nl-NL" dirty="0"/>
          </a:p>
        </p:txBody>
      </p:sp>
      <p:sp>
        <p:nvSpPr>
          <p:cNvPr id="5" name="Content Placeholder 4">
            <a:extLst>
              <a:ext uri="{FF2B5EF4-FFF2-40B4-BE49-F238E27FC236}">
                <a16:creationId xmlns:a16="http://schemas.microsoft.com/office/drawing/2014/main" id="{05BE81C2-3DF1-4DAA-A237-84EAE716FF8F}"/>
              </a:ext>
            </a:extLst>
          </p:cNvPr>
          <p:cNvSpPr>
            <a:spLocks noGrp="1"/>
          </p:cNvSpPr>
          <p:nvPr>
            <p:ph idx="1"/>
          </p:nvPr>
        </p:nvSpPr>
        <p:spPr/>
        <p:txBody>
          <a:bodyPr/>
          <a:lstStyle/>
          <a:p>
            <a:endParaRPr lang="en-NL"/>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6" name="Footer Placeholder 5">
            <a:extLst>
              <a:ext uri="{FF2B5EF4-FFF2-40B4-BE49-F238E27FC236}">
                <a16:creationId xmlns:a16="http://schemas.microsoft.com/office/drawing/2014/main" id="{1C6F26E8-9D1B-4862-BB70-A1ADE9526AC9}"/>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What is Apache Kafka &amp; Why is it important </a:t>
            </a:r>
            <a:endParaRPr lang="nl-NL" dirty="0"/>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a:t>It would be so nice if I could publish my ideas and actions, accessible near instantly for everyone who is interested</a:t>
            </a:r>
            <a:endParaRPr lang="nl-NL" sz="1300" dirty="0"/>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a:t>Heck, I do not even know these people and they may not know me [personally] – just my pearls of wisdom. And if they are late to the party,  they can also check out the historic archives of my eloquence </a:t>
            </a:r>
            <a:endParaRPr lang="nl-NL" sz="1300" dirty="0"/>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a:t>Without fretting about the numbers of readers involved and whether they are in the same time zone as me and online when I publish my messages – and which device they use</a:t>
            </a:r>
            <a:endParaRPr lang="nl-NL" sz="1300" dirty="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3"/>
          <a:stretch>
            <a:fillRect/>
          </a:stretch>
        </p:blipFill>
        <p:spPr>
          <a:xfrm>
            <a:off x="3453309" y="3417270"/>
            <a:ext cx="1564143" cy="1509067"/>
          </a:xfrm>
          <a:prstGeom prst="rect">
            <a:avLst/>
          </a:prstGeom>
        </p:spPr>
      </p:pic>
      <p:pic>
        <p:nvPicPr>
          <p:cNvPr id="13" name="Picture 12"/>
          <p:cNvPicPr>
            <a:picLocks noChangeAspect="1"/>
          </p:cNvPicPr>
          <p:nvPr/>
        </p:nvPicPr>
        <p:blipFill>
          <a:blip r:embed="rId4"/>
          <a:stretch>
            <a:fillRect/>
          </a:stretch>
        </p:blipFill>
        <p:spPr>
          <a:xfrm>
            <a:off x="5103627" y="3417270"/>
            <a:ext cx="3795094" cy="1399536"/>
          </a:xfrm>
          <a:prstGeom prst="rect">
            <a:avLst/>
          </a:prstGeom>
        </p:spPr>
      </p:pic>
      <p:sp>
        <p:nvSpPr>
          <p:cNvPr id="14" name="Rectangle 13"/>
          <p:cNvSpPr/>
          <p:nvPr/>
        </p:nvSpPr>
        <p:spPr>
          <a:xfrm>
            <a:off x="5103627" y="3417270"/>
            <a:ext cx="446568" cy="311214"/>
          </a:xfrm>
          <a:prstGeom prst="rect">
            <a:avLst/>
          </a:prstGeom>
          <a:noFill/>
          <a:ln w="38100">
            <a:solidFill>
              <a:schemeClr val="tx2">
                <a:lumMod val="75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dirty="0"/>
          </a:p>
        </p:txBody>
      </p:sp>
    </p:spTree>
    <p:extLst>
      <p:ext uri="{BB962C8B-B14F-4D97-AF65-F5344CB8AC3E}">
        <p14:creationId xmlns:p14="http://schemas.microsoft.com/office/powerpoint/2010/main" val="177691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par>
                          <p:cTn id="29" fill="hold">
                            <p:stCondLst>
                              <p:cond delay="0"/>
                            </p:stCondLst>
                            <p:childTnLst>
                              <p:par>
                                <p:cTn id="30" presetID="10" presetClass="entr" presetSubtype="0" fill="hold" grpId="0" nodeType="afterEffect">
                                  <p:stCondLst>
                                    <p:cond delay="75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P spid="10" grpId="0" animBg="1"/>
      <p:bldP spid="11" grpId="0"/>
      <p:bldP spid="1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CodeOne</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
        <p:nvSpPr>
          <p:cNvPr id="2" name="Title 1">
            <a:extLst>
              <a:ext uri="{FF2B5EF4-FFF2-40B4-BE49-F238E27FC236}">
                <a16:creationId xmlns:a16="http://schemas.microsoft.com/office/drawing/2014/main" id="{783EDBAE-99CF-43E6-A3D0-F5C6BB3317D2}"/>
              </a:ext>
            </a:extLst>
          </p:cNvPr>
          <p:cNvSpPr>
            <a:spLocks noGrp="1"/>
          </p:cNvSpPr>
          <p:nvPr>
            <p:ph type="title"/>
          </p:nvPr>
        </p:nvSpPr>
        <p:spPr/>
        <p:txBody>
          <a:bodyPr/>
          <a:lstStyle/>
          <a:p>
            <a:endParaRPr lang="en-NL"/>
          </a:p>
        </p:txBody>
      </p:sp>
      <p:sp>
        <p:nvSpPr>
          <p:cNvPr id="15" name="Content Placeholder 14">
            <a:extLst>
              <a:ext uri="{FF2B5EF4-FFF2-40B4-BE49-F238E27FC236}">
                <a16:creationId xmlns:a16="http://schemas.microsoft.com/office/drawing/2014/main" id="{6C2B5F64-28CC-4844-9F08-F781B3CFF83A}"/>
              </a:ext>
            </a:extLst>
          </p:cNvPr>
          <p:cNvSpPr>
            <a:spLocks noGrp="1"/>
          </p:cNvSpPr>
          <p:nvPr>
            <p:ph idx="1"/>
          </p:nvPr>
        </p:nvSpPr>
        <p:spPr/>
        <p:txBody>
          <a:bodyPr/>
          <a:lstStyle/>
          <a:p>
            <a:endParaRPr lang="en-NL"/>
          </a:p>
        </p:txBody>
      </p:sp>
      <p:sp>
        <p:nvSpPr>
          <p:cNvPr id="25" name="Footer Placeholder 24">
            <a:extLst>
              <a:ext uri="{FF2B5EF4-FFF2-40B4-BE49-F238E27FC236}">
                <a16:creationId xmlns:a16="http://schemas.microsoft.com/office/drawing/2014/main" id="{8377A010-6349-4A8B-A8D0-4AC8F61053E3}"/>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JEEConf</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
        <p:nvSpPr>
          <p:cNvPr id="2" name="Title 1">
            <a:extLst>
              <a:ext uri="{FF2B5EF4-FFF2-40B4-BE49-F238E27FC236}">
                <a16:creationId xmlns:a16="http://schemas.microsoft.com/office/drawing/2014/main" id="{452D6F74-EBC2-4B19-AB68-C66002F9CF0D}"/>
              </a:ext>
            </a:extLst>
          </p:cNvPr>
          <p:cNvSpPr>
            <a:spLocks noGrp="1"/>
          </p:cNvSpPr>
          <p:nvPr>
            <p:ph type="title"/>
          </p:nvPr>
        </p:nvSpPr>
        <p:spPr/>
        <p:txBody>
          <a:bodyPr/>
          <a:lstStyle/>
          <a:p>
            <a:endParaRPr lang="en-NL"/>
          </a:p>
        </p:txBody>
      </p:sp>
      <p:sp>
        <p:nvSpPr>
          <p:cNvPr id="15" name="Content Placeholder 14">
            <a:extLst>
              <a:ext uri="{FF2B5EF4-FFF2-40B4-BE49-F238E27FC236}">
                <a16:creationId xmlns:a16="http://schemas.microsoft.com/office/drawing/2014/main" id="{9D5128ED-7233-474C-96F7-5B51781A69A4}"/>
              </a:ext>
            </a:extLst>
          </p:cNvPr>
          <p:cNvSpPr>
            <a:spLocks noGrp="1"/>
          </p:cNvSpPr>
          <p:nvPr>
            <p:ph idx="1"/>
          </p:nvPr>
        </p:nvSpPr>
        <p:spPr/>
        <p:txBody>
          <a:bodyPr/>
          <a:lstStyle/>
          <a:p>
            <a:endParaRPr lang="en-NL"/>
          </a:p>
        </p:txBody>
      </p:sp>
      <p:sp>
        <p:nvSpPr>
          <p:cNvPr id="25" name="Footer Placeholder 24">
            <a:extLst>
              <a:ext uri="{FF2B5EF4-FFF2-40B4-BE49-F238E27FC236}">
                <a16:creationId xmlns:a16="http://schemas.microsoft.com/office/drawing/2014/main" id="{715B6287-76AC-4924-A73F-732217C92001}"/>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54930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nl-NL" dirty="0"/>
          </a:p>
        </p:txBody>
      </p:sp>
      <p:sp>
        <p:nvSpPr>
          <p:cNvPr id="3" name="Content Placeholder 2"/>
          <p:cNvSpPr>
            <a:spLocks noGrp="1"/>
          </p:cNvSpPr>
          <p:nvPr>
            <p:ph idx="1"/>
          </p:nvPr>
        </p:nvSpPr>
        <p:spPr/>
        <p:txBody>
          <a:bodyPr/>
          <a:lstStyle/>
          <a:p>
            <a:r>
              <a:rPr lang="en-US" dirty="0"/>
              <a:t>Agile | Flexible | Scalable | (Re)Deployable</a:t>
            </a:r>
            <a:br>
              <a:rPr lang="en-US" dirty="0"/>
            </a:br>
            <a:endParaRPr lang="en-US" dirty="0"/>
          </a:p>
          <a:p>
            <a:r>
              <a:rPr lang="en-US" dirty="0"/>
              <a:t>Independent | Decoupled | Isolated</a:t>
            </a:r>
            <a:br>
              <a:rPr lang="en-US" dirty="0"/>
            </a:br>
            <a:endParaRPr lang="en-US" dirty="0"/>
          </a:p>
          <a:p>
            <a:r>
              <a:rPr lang="en-US" dirty="0"/>
              <a:t>Communicate asynchronously, via events</a:t>
            </a:r>
            <a:br>
              <a:rPr lang="en-US" dirty="0"/>
            </a:br>
            <a:endParaRPr lang="en-US" dirty="0"/>
          </a:p>
          <a:p>
            <a:r>
              <a:rPr lang="en-US" dirty="0"/>
              <a:t>Have their own </a:t>
            </a:r>
            <a:r>
              <a:rPr lang="en-US" i="1" dirty="0"/>
              <a:t>private</a:t>
            </a:r>
            <a:r>
              <a:rPr lang="en-US" dirty="0"/>
              <a:t> bounded context </a:t>
            </a:r>
            <a:br>
              <a:rPr lang="en-US" dirty="0"/>
            </a:br>
            <a:r>
              <a:rPr lang="en-US" dirty="0"/>
              <a:t>– the data they require to function</a:t>
            </a:r>
          </a:p>
          <a:p>
            <a:pPr lvl="1"/>
            <a:r>
              <a:rPr lang="en-US" dirty="0"/>
              <a:t>Their </a:t>
            </a:r>
            <a:r>
              <a:rPr lang="en-US" b="1" dirty="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Microservice</a:t>
            </a:r>
            <a:endParaRPr lang="nl-NL" dirty="0"/>
          </a:p>
        </p:txBody>
      </p:sp>
      <p:sp>
        <p:nvSpPr>
          <p:cNvPr id="3" name="Content Placeholder 2">
            <a:extLst>
              <a:ext uri="{FF2B5EF4-FFF2-40B4-BE49-F238E27FC236}">
                <a16:creationId xmlns:a16="http://schemas.microsoft.com/office/drawing/2014/main" id="{CEE9B9C1-C803-40E0-A958-1421B66EE862}"/>
              </a:ext>
            </a:extLst>
          </p:cNvPr>
          <p:cNvSpPr>
            <a:spLocks noGrp="1"/>
          </p:cNvSpPr>
          <p:nvPr>
            <p:ph idx="1"/>
          </p:nvPr>
        </p:nvSpPr>
        <p:spPr/>
        <p:txBody>
          <a:bodyPr/>
          <a:lstStyle/>
          <a:p>
            <a:endParaRPr lang="en-NL"/>
          </a:p>
        </p:txBody>
      </p:sp>
      <p:sp>
        <p:nvSpPr>
          <p:cNvPr id="5" name="Cube 4"/>
          <p:cNvSpPr/>
          <p:nvPr/>
        </p:nvSpPr>
        <p:spPr>
          <a:xfrm>
            <a:off x="3588860" y="2459240"/>
            <a:ext cx="1611887" cy="1226136"/>
          </a:xfrm>
          <a:prstGeom prst="cube">
            <a:avLst/>
          </a:prstGeom>
          <a:solidFill>
            <a:schemeClr val="tx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 name="Cube 5"/>
          <p:cNvSpPr/>
          <p:nvPr/>
        </p:nvSpPr>
        <p:spPr>
          <a:xfrm>
            <a:off x="4033161" y="2225034"/>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API</a:t>
            </a:r>
            <a:endParaRPr lang="nl-NL" sz="1266" dirty="0">
              <a:solidFill>
                <a:prstClr val="white"/>
              </a:solidFill>
              <a:latin typeface="Arial Unicode MS"/>
            </a:endParaRPr>
          </a:p>
        </p:txBody>
      </p:sp>
      <p:sp>
        <p:nvSpPr>
          <p:cNvPr id="7" name="Down Arrow 6"/>
          <p:cNvSpPr/>
          <p:nvPr/>
        </p:nvSpPr>
        <p:spPr>
          <a:xfrm>
            <a:off x="4305254" y="1549970"/>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8" name="TextBox 7"/>
          <p:cNvSpPr txBox="1"/>
          <p:nvPr/>
        </p:nvSpPr>
        <p:spPr>
          <a:xfrm>
            <a:off x="3658235" y="1324740"/>
            <a:ext cx="1565108" cy="287130"/>
          </a:xfrm>
          <a:prstGeom prst="rect">
            <a:avLst/>
          </a:prstGeom>
          <a:noFill/>
        </p:spPr>
        <p:txBody>
          <a:bodyPr wrap="none" rtlCol="0">
            <a:spAutoFit/>
          </a:bodyPr>
          <a:lstStyle/>
          <a:p>
            <a:pPr defTabSz="661109"/>
            <a:r>
              <a:rPr lang="en-US" sz="1266" dirty="0">
                <a:solidFill>
                  <a:prstClr val="black"/>
                </a:solidFill>
                <a:latin typeface="Arial Unicode MS"/>
              </a:rPr>
              <a:t>HTTP REST/JSON</a:t>
            </a:r>
            <a:endParaRPr lang="nl-NL" sz="1266" dirty="0" err="1">
              <a:solidFill>
                <a:prstClr val="black"/>
              </a:solidFill>
              <a:latin typeface="Arial Unicode MS"/>
            </a:endParaRPr>
          </a:p>
        </p:txBody>
      </p:sp>
      <p:sp>
        <p:nvSpPr>
          <p:cNvPr id="9" name="Right Arrow 8"/>
          <p:cNvSpPr/>
          <p:nvPr/>
        </p:nvSpPr>
        <p:spPr>
          <a:xfrm>
            <a:off x="5056090" y="2955205"/>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 name="Lightning Bolt 9"/>
          <p:cNvSpPr/>
          <p:nvPr/>
        </p:nvSpPr>
        <p:spPr>
          <a:xfrm>
            <a:off x="5672602" y="2844854"/>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1" name="Right Arrow 10"/>
          <p:cNvSpPr/>
          <p:nvPr/>
        </p:nvSpPr>
        <p:spPr>
          <a:xfrm>
            <a:off x="2882798" y="2948500"/>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2" name="Lightning Bolt 11"/>
          <p:cNvSpPr/>
          <p:nvPr/>
        </p:nvSpPr>
        <p:spPr>
          <a:xfrm>
            <a:off x="2559535" y="2837965"/>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 name="Footer Placeholder 3">
            <a:extLst>
              <a:ext uri="{FF2B5EF4-FFF2-40B4-BE49-F238E27FC236}">
                <a16:creationId xmlns:a16="http://schemas.microsoft.com/office/drawing/2014/main" id="{ABDE78D7-A30B-4505-945A-B89A4A6A4CB7}"/>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35109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
                                        </p:tgtEl>
                                      </p:cBhvr>
                                      <p:by x="400000" y="400000"/>
                                    </p:animScale>
                                  </p:childTnLst>
                                </p:cTn>
                              </p:par>
                            </p:childTnLst>
                          </p:cTn>
                        </p:par>
                        <p:par>
                          <p:cTn id="27" fill="hold">
                            <p:stCondLst>
                              <p:cond delay="2000"/>
                            </p:stCondLst>
                            <p:childTnLst>
                              <p:par>
                                <p:cTn id="28" presetID="6" presetClass="emph" presetSubtype="0" fill="hold" grpId="2" nodeType="afterEffect">
                                  <p:stCondLst>
                                    <p:cond delay="1000"/>
                                  </p:stCondLst>
                                  <p:childTnLst>
                                    <p:animScale>
                                      <p:cBhvr>
                                        <p:cTn id="29"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9" grpId="0" animBg="1"/>
      <p:bldP spid="10" grpId="0" animBg="1"/>
      <p:bldP spid="11" grpId="0" animBg="1"/>
      <p:bldP spid="1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1800" dirty="0"/>
              <a:t>Extended API of microservice</a:t>
            </a:r>
            <a:endParaRPr lang="en-US" sz="1800" dirty="0"/>
          </a:p>
        </p:txBody>
      </p:sp>
      <p:sp>
        <p:nvSpPr>
          <p:cNvPr id="3" name="Text Placeholder 2"/>
          <p:cNvSpPr>
            <a:spLocks noGrp="1"/>
          </p:cNvSpPr>
          <p:nvPr>
            <p:ph idx="1"/>
          </p:nvPr>
        </p:nvSpPr>
        <p:spPr/>
        <p:txBody>
          <a:bodyPr/>
          <a:lstStyle/>
          <a:p>
            <a:r>
              <a:rPr lang="nl-NL" sz="1400" dirty="0"/>
              <a:t>Deployment API</a:t>
            </a:r>
          </a:p>
          <a:p>
            <a:pPr lvl="1"/>
            <a:r>
              <a:rPr lang="nl-NL" sz="1400" dirty="0" err="1"/>
              <a:t>Injectable</a:t>
            </a:r>
            <a:r>
              <a:rPr lang="nl-NL" sz="1400" dirty="0"/>
              <a:t> </a:t>
            </a:r>
            <a:r>
              <a:rPr lang="nl-NL" sz="1400" dirty="0" err="1"/>
              <a:t>dependencies</a:t>
            </a:r>
            <a:r>
              <a:rPr lang="nl-NL" sz="1400" dirty="0"/>
              <a:t> – </a:t>
            </a:r>
            <a:r>
              <a:rPr lang="nl-NL" sz="1400" dirty="0" err="1"/>
              <a:t>reference</a:t>
            </a:r>
            <a:r>
              <a:rPr lang="nl-NL" sz="1400" dirty="0"/>
              <a:t> </a:t>
            </a:r>
            <a:r>
              <a:rPr lang="nl-NL" sz="1400" dirty="0" err="1"/>
              <a:t>to</a:t>
            </a:r>
            <a:r>
              <a:rPr lang="nl-NL" sz="1400" dirty="0"/>
              <a:t> cache, </a:t>
            </a:r>
            <a:r>
              <a:rPr lang="nl-NL" sz="1400" dirty="0" err="1"/>
              <a:t>logging</a:t>
            </a:r>
            <a:r>
              <a:rPr lang="nl-NL" sz="1400" dirty="0"/>
              <a:t>, storage URL, …</a:t>
            </a:r>
          </a:p>
          <a:p>
            <a:pPr lvl="1"/>
            <a:r>
              <a:rPr lang="nl-NL" sz="1400" dirty="0" err="1"/>
              <a:t>Configurable</a:t>
            </a:r>
            <a:r>
              <a:rPr lang="nl-NL" sz="1400" dirty="0"/>
              <a:t> meta-data – run time parameters, log level, </a:t>
            </a:r>
            <a:r>
              <a:rPr lang="nl-NL" sz="1400" dirty="0" err="1"/>
              <a:t>credential</a:t>
            </a:r>
            <a:r>
              <a:rPr lang="nl-NL" sz="1400" dirty="0"/>
              <a:t> (</a:t>
            </a:r>
            <a:r>
              <a:rPr lang="nl-NL" sz="1400" dirty="0" err="1"/>
              <a:t>key</a:t>
            </a:r>
            <a:r>
              <a:rPr lang="nl-NL" sz="1400" dirty="0"/>
              <a:t>)</a:t>
            </a:r>
          </a:p>
          <a:p>
            <a:r>
              <a:rPr lang="nl-NL" sz="1400" dirty="0" err="1"/>
              <a:t>Interaction</a:t>
            </a:r>
            <a:r>
              <a:rPr lang="nl-NL" sz="1400" dirty="0"/>
              <a:t> API</a:t>
            </a:r>
          </a:p>
          <a:p>
            <a:pPr lvl="1"/>
            <a:r>
              <a:rPr lang="nl-NL" sz="1400" dirty="0"/>
              <a:t>REST Resources &amp; Operations – query </a:t>
            </a:r>
            <a:r>
              <a:rPr lang="nl-NL" sz="1400" dirty="0" err="1"/>
              <a:t>and</a:t>
            </a:r>
            <a:r>
              <a:rPr lang="nl-NL" sz="1400" dirty="0"/>
              <a:t> URL parameters, </a:t>
            </a:r>
            <a:r>
              <a:rPr lang="nl-NL" sz="1400" dirty="0" err="1"/>
              <a:t>message</a:t>
            </a:r>
            <a:r>
              <a:rPr lang="nl-NL" sz="1400" dirty="0"/>
              <a:t> formats</a:t>
            </a:r>
          </a:p>
          <a:p>
            <a:pPr lvl="1"/>
            <a:r>
              <a:rPr lang="nl-NL" sz="1400" dirty="0"/>
              <a:t>Events </a:t>
            </a:r>
            <a:r>
              <a:rPr lang="nl-NL" sz="1400" dirty="0" err="1"/>
              <a:t>Consumed</a:t>
            </a:r>
            <a:r>
              <a:rPr lang="nl-NL" sz="1400" dirty="0"/>
              <a:t> – </a:t>
            </a:r>
            <a:r>
              <a:rPr lang="nl-NL" sz="1400" dirty="0" err="1"/>
              <a:t>alternative</a:t>
            </a:r>
            <a:r>
              <a:rPr lang="nl-NL" sz="1400" dirty="0"/>
              <a:t> way </a:t>
            </a:r>
            <a:r>
              <a:rPr lang="nl-NL" sz="1400" dirty="0" err="1"/>
              <a:t>to</a:t>
            </a:r>
            <a:r>
              <a:rPr lang="nl-NL" sz="1400" dirty="0"/>
              <a:t> call | </a:t>
            </a:r>
            <a:r>
              <a:rPr lang="nl-NL" sz="1400" dirty="0" err="1"/>
              <a:t>activate</a:t>
            </a:r>
            <a:r>
              <a:rPr lang="nl-NL" sz="1400" dirty="0"/>
              <a:t>  a microservice </a:t>
            </a:r>
          </a:p>
          <a:p>
            <a:pPr lvl="2"/>
            <a:r>
              <a:rPr lang="nl-NL" sz="1400" dirty="0"/>
              <a:t>Reference </a:t>
            </a:r>
            <a:r>
              <a:rPr lang="nl-NL" sz="1400" dirty="0" err="1"/>
              <a:t>to</a:t>
            </a:r>
            <a:r>
              <a:rPr lang="nl-NL" sz="1400" dirty="0"/>
              <a:t> entry in Event </a:t>
            </a:r>
            <a:r>
              <a:rPr lang="nl-NL" sz="1400" dirty="0" err="1"/>
              <a:t>Catalog</a:t>
            </a:r>
            <a:endParaRPr lang="nl-NL" sz="1400" dirty="0"/>
          </a:p>
          <a:p>
            <a:pPr lvl="2"/>
            <a:r>
              <a:rPr lang="nl-NL" sz="1400" dirty="0"/>
              <a:t>May </a:t>
            </a:r>
            <a:r>
              <a:rPr lang="nl-NL" sz="1400" dirty="0" err="1"/>
              <a:t>include</a:t>
            </a:r>
            <a:r>
              <a:rPr lang="nl-NL" sz="1400" dirty="0"/>
              <a:t> </a:t>
            </a:r>
            <a:r>
              <a:rPr lang="nl-NL" sz="1400" dirty="0" err="1"/>
              <a:t>reference</a:t>
            </a:r>
            <a:r>
              <a:rPr lang="nl-NL" sz="1400" dirty="0"/>
              <a:t> </a:t>
            </a:r>
            <a:r>
              <a:rPr lang="nl-NL" sz="1400" dirty="0" err="1"/>
              <a:t>to</a:t>
            </a:r>
            <a:r>
              <a:rPr lang="nl-NL" sz="1400" dirty="0"/>
              <a:t> shared Cache Resource</a:t>
            </a:r>
          </a:p>
          <a:p>
            <a:pPr lvl="1"/>
            <a:r>
              <a:rPr lang="nl-NL" sz="1400" dirty="0"/>
              <a:t>Events </a:t>
            </a:r>
            <a:r>
              <a:rPr lang="nl-NL" sz="1400" dirty="0" err="1"/>
              <a:t>Produced</a:t>
            </a:r>
            <a:r>
              <a:rPr lang="nl-NL" sz="1400" dirty="0"/>
              <a:t> – </a:t>
            </a:r>
            <a:r>
              <a:rPr lang="nl-NL" sz="1400" dirty="0" err="1"/>
              <a:t>alternative</a:t>
            </a:r>
            <a:r>
              <a:rPr lang="nl-NL" sz="1400" dirty="0"/>
              <a:t> output </a:t>
            </a:r>
            <a:r>
              <a:rPr lang="nl-NL" sz="1400" dirty="0" err="1"/>
              <a:t>from</a:t>
            </a:r>
            <a:r>
              <a:rPr lang="nl-NL" sz="1400" dirty="0"/>
              <a:t> microservice</a:t>
            </a:r>
          </a:p>
          <a:p>
            <a:pPr lvl="2"/>
            <a:r>
              <a:rPr lang="nl-NL" sz="1400" dirty="0"/>
              <a:t>Event </a:t>
            </a:r>
            <a:r>
              <a:rPr lang="nl-NL" sz="1400" dirty="0" err="1"/>
              <a:t>can</a:t>
            </a:r>
            <a:r>
              <a:rPr lang="nl-NL" sz="1400" dirty="0"/>
              <a:t> </a:t>
            </a:r>
            <a:r>
              <a:rPr lang="nl-NL" sz="1400" dirty="0" err="1"/>
              <a:t>be</a:t>
            </a:r>
            <a:r>
              <a:rPr lang="nl-NL" sz="1400" dirty="0"/>
              <a:t> </a:t>
            </a:r>
            <a:r>
              <a:rPr lang="nl-NL" sz="1400" dirty="0" err="1"/>
              <a:t>an</a:t>
            </a:r>
            <a:r>
              <a:rPr lang="nl-NL" sz="1400" dirty="0"/>
              <a:t> </a:t>
            </a:r>
            <a:r>
              <a:rPr lang="nl-NL" sz="1400" dirty="0" err="1"/>
              <a:t>asynchronous</a:t>
            </a:r>
            <a:r>
              <a:rPr lang="nl-NL" sz="1400" dirty="0"/>
              <a:t> response </a:t>
            </a:r>
            <a:r>
              <a:rPr lang="nl-NL" sz="1400" dirty="0" err="1"/>
              <a:t>to</a:t>
            </a:r>
            <a:r>
              <a:rPr lang="nl-NL" sz="1400" dirty="0"/>
              <a:t> a </a:t>
            </a:r>
            <a:r>
              <a:rPr lang="nl-NL" sz="1400" dirty="0" err="1"/>
              <a:t>stateless</a:t>
            </a:r>
            <a:r>
              <a:rPr lang="nl-NL" sz="1400" dirty="0"/>
              <a:t> </a:t>
            </a:r>
            <a:r>
              <a:rPr lang="nl-NL" sz="1400" dirty="0" err="1"/>
              <a:t>consumer</a:t>
            </a:r>
            <a:r>
              <a:rPr lang="nl-NL" sz="1400" dirty="0"/>
              <a:t> </a:t>
            </a:r>
            <a:endParaRPr lang="en-US" sz="1400" dirty="0"/>
          </a:p>
        </p:txBody>
      </p:sp>
      <p:grpSp>
        <p:nvGrpSpPr>
          <p:cNvPr id="10" name="Group 9"/>
          <p:cNvGrpSpPr/>
          <p:nvPr/>
        </p:nvGrpSpPr>
        <p:grpSpPr>
          <a:xfrm>
            <a:off x="6842155" y="605562"/>
            <a:ext cx="1876983" cy="1344413"/>
            <a:chOff x="12919162" y="955717"/>
            <a:chExt cx="1582583" cy="1128338"/>
          </a:xfrm>
        </p:grpSpPr>
        <p:sp>
          <p:nvSpPr>
            <p:cNvPr id="4" name="Rounded Rectangle 3"/>
            <p:cNvSpPr/>
            <p:nvPr/>
          </p:nvSpPr>
          <p:spPr>
            <a:xfrm>
              <a:off x="13299165" y="1032495"/>
              <a:ext cx="88011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5" name="Rounded Rectangle 4"/>
            <p:cNvSpPr/>
            <p:nvPr/>
          </p:nvSpPr>
          <p:spPr>
            <a:xfrm>
              <a:off x="13299165" y="1032495"/>
              <a:ext cx="880110" cy="22479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6" name="Lightning Bolt 5"/>
            <p:cNvSpPr/>
            <p:nvPr/>
          </p:nvSpPr>
          <p:spPr>
            <a:xfrm>
              <a:off x="13969344" y="135253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7" name="Right Arrow 6"/>
            <p:cNvSpPr/>
            <p:nvPr/>
          </p:nvSpPr>
          <p:spPr>
            <a:xfrm>
              <a:off x="14276664" y="139216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8" name="Lightning Bolt 7"/>
            <p:cNvSpPr/>
            <p:nvPr/>
          </p:nvSpPr>
          <p:spPr>
            <a:xfrm>
              <a:off x="13031703" y="9557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9" name="Right Arrow 8"/>
            <p:cNvSpPr/>
            <p:nvPr/>
          </p:nvSpPr>
          <p:spPr>
            <a:xfrm>
              <a:off x="12919162" y="116526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grpSp>
      <p:sp>
        <p:nvSpPr>
          <p:cNvPr id="11" name="Up Arrow 10"/>
          <p:cNvSpPr/>
          <p:nvPr/>
        </p:nvSpPr>
        <p:spPr>
          <a:xfrm>
            <a:off x="7605509" y="1700439"/>
            <a:ext cx="482188" cy="499070"/>
          </a:xfrm>
          <a:prstGeom prs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2" name="Footer Placeholder 11">
            <a:extLst>
              <a:ext uri="{FF2B5EF4-FFF2-40B4-BE49-F238E27FC236}">
                <a16:creationId xmlns:a16="http://schemas.microsoft.com/office/drawing/2014/main" id="{C6D78B72-652B-4561-8AA0-17150AEB4547}"/>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560140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
        <p:nvSpPr>
          <p:cNvPr id="4" name="Footer Placeholder 3">
            <a:extLst>
              <a:ext uri="{FF2B5EF4-FFF2-40B4-BE49-F238E27FC236}">
                <a16:creationId xmlns:a16="http://schemas.microsoft.com/office/drawing/2014/main" id="{132542F1-9719-4714-9CAD-EF13E0C2CEC3}"/>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of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
        <p:nvSpPr>
          <p:cNvPr id="4" name="Footer Placeholder 3">
            <a:extLst>
              <a:ext uri="{FF2B5EF4-FFF2-40B4-BE49-F238E27FC236}">
                <a16:creationId xmlns:a16="http://schemas.microsoft.com/office/drawing/2014/main" id="{13CE7DFD-4CAC-42AA-91EA-89EC19D9476E}"/>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using Data Change Events communicated cross cloud over Kafka </a:t>
            </a:r>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FA41A-D6EA-4E4C-BC59-398BAE6CACF5}"/>
              </a:ext>
            </a:extLst>
          </p:cNvPr>
          <p:cNvSpPr>
            <a:spLocks noGrp="1"/>
          </p:cNvSpPr>
          <p:nvPr>
            <p:ph type="title"/>
          </p:nvPr>
        </p:nvSpPr>
        <p:spPr/>
        <p:txBody>
          <a:bodyPr/>
          <a:lstStyle/>
          <a:p>
            <a:r>
              <a:rPr lang="nl-NL" dirty="0" err="1"/>
              <a:t>Use</a:t>
            </a:r>
            <a:r>
              <a:rPr lang="nl-NL" dirty="0"/>
              <a:t> cases for events</a:t>
            </a:r>
            <a:endParaRPr lang="en-NL" dirty="0"/>
          </a:p>
        </p:txBody>
      </p:sp>
      <p:sp>
        <p:nvSpPr>
          <p:cNvPr id="3" name="Content Placeholder 2">
            <a:extLst>
              <a:ext uri="{FF2B5EF4-FFF2-40B4-BE49-F238E27FC236}">
                <a16:creationId xmlns:a16="http://schemas.microsoft.com/office/drawing/2014/main" id="{D2EDDB41-C94D-4E86-85B8-BE6995037F27}"/>
              </a:ext>
            </a:extLst>
          </p:cNvPr>
          <p:cNvSpPr>
            <a:spLocks noGrp="1"/>
          </p:cNvSpPr>
          <p:nvPr>
            <p:ph idx="1"/>
          </p:nvPr>
        </p:nvSpPr>
        <p:spPr/>
        <p:txBody>
          <a:bodyPr/>
          <a:lstStyle/>
          <a:p>
            <a:r>
              <a:rPr lang="nl-NL" dirty="0"/>
              <a:t>Data </a:t>
            </a:r>
            <a:r>
              <a:rPr lang="nl-NL" dirty="0" err="1"/>
              <a:t>Synchronization</a:t>
            </a:r>
            <a:r>
              <a:rPr lang="nl-NL" dirty="0"/>
              <a:t>, (</a:t>
            </a:r>
            <a:r>
              <a:rPr lang="nl-NL" dirty="0" err="1"/>
              <a:t>near</a:t>
            </a:r>
            <a:r>
              <a:rPr lang="nl-NL" dirty="0"/>
              <a:t> real-time) </a:t>
            </a:r>
            <a:r>
              <a:rPr lang="nl-NL" dirty="0" err="1"/>
              <a:t>replication</a:t>
            </a:r>
            <a:r>
              <a:rPr lang="nl-NL" dirty="0"/>
              <a:t>, CQRS</a:t>
            </a:r>
          </a:p>
          <a:p>
            <a:r>
              <a:rPr lang="nl-NL" dirty="0"/>
              <a:t>Event </a:t>
            </a:r>
            <a:r>
              <a:rPr lang="nl-NL" dirty="0" err="1"/>
              <a:t>Sourcing</a:t>
            </a:r>
            <a:endParaRPr lang="nl-NL" dirty="0"/>
          </a:p>
          <a:p>
            <a:r>
              <a:rPr lang="nl-NL" dirty="0"/>
              <a:t>Microservices</a:t>
            </a:r>
          </a:p>
          <a:p>
            <a:pPr lvl="1"/>
            <a:r>
              <a:rPr lang="nl-NL" dirty="0" err="1"/>
              <a:t>Decoupled</a:t>
            </a:r>
            <a:r>
              <a:rPr lang="nl-NL" dirty="0"/>
              <a:t> </a:t>
            </a:r>
            <a:r>
              <a:rPr lang="nl-NL" dirty="0" err="1"/>
              <a:t>interaction</a:t>
            </a:r>
            <a:endParaRPr lang="nl-NL" dirty="0"/>
          </a:p>
          <a:p>
            <a:pPr lvl="1"/>
            <a:r>
              <a:rPr lang="nl-NL" dirty="0"/>
              <a:t>Workflow &amp; </a:t>
            </a:r>
            <a:r>
              <a:rPr lang="nl-NL" dirty="0" err="1"/>
              <a:t>collaboration</a:t>
            </a:r>
            <a:endParaRPr lang="nl-NL" dirty="0"/>
          </a:p>
          <a:p>
            <a:pPr lvl="1"/>
            <a:r>
              <a:rPr lang="nl-NL" dirty="0" err="1"/>
              <a:t>Bounded</a:t>
            </a:r>
            <a:r>
              <a:rPr lang="nl-NL" dirty="0"/>
              <a:t> Context </a:t>
            </a:r>
            <a:r>
              <a:rPr lang="nl-NL" dirty="0" err="1"/>
              <a:t>synchronization</a:t>
            </a:r>
            <a:endParaRPr lang="nl-NL" dirty="0"/>
          </a:p>
          <a:p>
            <a:r>
              <a:rPr lang="nl-NL" dirty="0" err="1"/>
              <a:t>Serverless</a:t>
            </a:r>
            <a:r>
              <a:rPr lang="nl-NL" dirty="0"/>
              <a:t> </a:t>
            </a:r>
            <a:r>
              <a:rPr lang="nl-NL" dirty="0" err="1"/>
              <a:t>Functions</a:t>
            </a:r>
            <a:endParaRPr lang="nl-NL" dirty="0"/>
          </a:p>
          <a:p>
            <a:r>
              <a:rPr lang="nl-NL" dirty="0" err="1"/>
              <a:t>Fast</a:t>
            </a:r>
            <a:r>
              <a:rPr lang="nl-NL" dirty="0"/>
              <a:t> </a:t>
            </a:r>
            <a:r>
              <a:rPr lang="nl-NL" dirty="0" err="1"/>
              <a:t>and</a:t>
            </a:r>
            <a:r>
              <a:rPr lang="nl-NL" dirty="0"/>
              <a:t> Streaming Data – for </a:t>
            </a:r>
            <a:r>
              <a:rPr lang="nl-NL" dirty="0" err="1"/>
              <a:t>example</a:t>
            </a:r>
            <a:r>
              <a:rPr lang="nl-NL" dirty="0"/>
              <a:t> </a:t>
            </a:r>
            <a:r>
              <a:rPr lang="nl-NL" dirty="0" err="1"/>
              <a:t>from</a:t>
            </a:r>
            <a:r>
              <a:rPr lang="nl-NL" dirty="0"/>
              <a:t> </a:t>
            </a:r>
            <a:r>
              <a:rPr lang="nl-NL" dirty="0" err="1"/>
              <a:t>IoT</a:t>
            </a:r>
            <a:endParaRPr lang="nl-NL" dirty="0"/>
          </a:p>
          <a:p>
            <a:r>
              <a:rPr lang="nl-NL" dirty="0"/>
              <a:t>(</a:t>
            </a:r>
            <a:r>
              <a:rPr lang="nl-NL" dirty="0" err="1"/>
              <a:t>near</a:t>
            </a:r>
            <a:r>
              <a:rPr lang="nl-NL" dirty="0"/>
              <a:t>) Real Time User Interfaces </a:t>
            </a:r>
          </a:p>
          <a:p>
            <a:pPr lvl="1"/>
            <a:r>
              <a:rPr lang="nl-NL" dirty="0" err="1"/>
              <a:t>with</a:t>
            </a:r>
            <a:r>
              <a:rPr lang="nl-NL" dirty="0"/>
              <a:t> SSE </a:t>
            </a:r>
            <a:r>
              <a:rPr lang="nl-NL" dirty="0" err="1"/>
              <a:t>WebSocket</a:t>
            </a:r>
            <a:r>
              <a:rPr lang="nl-NL" dirty="0"/>
              <a:t> </a:t>
            </a:r>
            <a:r>
              <a:rPr lang="nl-NL" dirty="0" err="1"/>
              <a:t>based</a:t>
            </a:r>
            <a:r>
              <a:rPr lang="nl-NL" dirty="0"/>
              <a:t> push </a:t>
            </a:r>
            <a:r>
              <a:rPr lang="nl-NL" dirty="0" err="1"/>
              <a:t>to</a:t>
            </a:r>
            <a:r>
              <a:rPr lang="nl-NL" dirty="0"/>
              <a:t> browser or mobile push </a:t>
            </a:r>
            <a:r>
              <a:rPr lang="nl-NL" dirty="0" err="1"/>
              <a:t>notifications</a:t>
            </a:r>
            <a:endParaRPr lang="nl-NL" dirty="0"/>
          </a:p>
          <a:p>
            <a:r>
              <a:rPr lang="nl-NL" dirty="0"/>
              <a:t>…</a:t>
            </a:r>
          </a:p>
          <a:p>
            <a:pPr marL="0" indent="0">
              <a:buNone/>
            </a:pPr>
            <a:endParaRPr lang="en-NL" dirty="0"/>
          </a:p>
        </p:txBody>
      </p:sp>
      <p:sp>
        <p:nvSpPr>
          <p:cNvPr id="4" name="Footer Placeholder 3">
            <a:extLst>
              <a:ext uri="{FF2B5EF4-FFF2-40B4-BE49-F238E27FC236}">
                <a16:creationId xmlns:a16="http://schemas.microsoft.com/office/drawing/2014/main" id="{8D537A70-4807-40D5-8886-57940E26CCA2}"/>
              </a:ext>
            </a:extLst>
          </p:cNvPr>
          <p:cNvSpPr>
            <a:spLocks noGrp="1"/>
          </p:cNvSpPr>
          <p:nvPr>
            <p:ph type="ftr" sz="quarter" idx="11"/>
          </p:nvPr>
        </p:nvSpPr>
        <p:spPr/>
        <p:txBody>
          <a:bodyPr/>
          <a:lstStyle/>
          <a:p>
            <a:r>
              <a:rPr lang="en-US"/>
              <a:t>What is Apache Kafka &amp; Why is it important </a:t>
            </a:r>
            <a:endParaRPr lang="nl-NL" dirty="0"/>
          </a:p>
        </p:txBody>
      </p:sp>
    </p:spTree>
    <p:extLst>
      <p:ext uri="{BB962C8B-B14F-4D97-AF65-F5344CB8AC3E}">
        <p14:creationId xmlns:p14="http://schemas.microsoft.com/office/powerpoint/2010/main" val="14902767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What is Apache Kafka &amp; Why is it important </a:t>
            </a:r>
            <a:endParaRPr lang="nl-NL" dirty="0"/>
          </a:p>
        </p:txBody>
      </p:sp>
      <p:sp>
        <p:nvSpPr>
          <p:cNvPr id="6" name="Cloud Callout 5"/>
          <p:cNvSpPr/>
          <p:nvPr/>
        </p:nvSpPr>
        <p:spPr>
          <a:xfrm>
            <a:off x="84367" y="2856355"/>
            <a:ext cx="2665975" cy="1423164"/>
          </a:xfrm>
          <a:prstGeom prst="cloudCallout">
            <a:avLst>
              <a:gd name="adj1" fmla="val -38913"/>
              <a:gd name="adj2" fmla="val 869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7" name="TextBox 6"/>
          <p:cNvSpPr txBox="1"/>
          <p:nvPr/>
        </p:nvSpPr>
        <p:spPr>
          <a:xfrm>
            <a:off x="368329" y="3167827"/>
            <a:ext cx="2509603" cy="800219"/>
          </a:xfrm>
          <a:prstGeom prst="rect">
            <a:avLst/>
          </a:prstGeom>
          <a:noFill/>
        </p:spPr>
        <p:txBody>
          <a:bodyPr wrap="square" lIns="0" tIns="0" rIns="0" bIns="0" rtlCol="0">
            <a:spAutoFit/>
          </a:bodyPr>
          <a:lstStyle/>
          <a:p>
            <a:r>
              <a:rPr lang="en-US" sz="1300" dirty="0"/>
              <a:t>It would be so nice if I could publish my ideas and actions, accessible near instantly for everyone who is interested</a:t>
            </a:r>
            <a:endParaRPr lang="nl-NL" sz="1300" dirty="0"/>
          </a:p>
        </p:txBody>
      </p:sp>
      <p:sp>
        <p:nvSpPr>
          <p:cNvPr id="8" name="Cloud Callout 7"/>
          <p:cNvSpPr/>
          <p:nvPr/>
        </p:nvSpPr>
        <p:spPr>
          <a:xfrm>
            <a:off x="5635256" y="249709"/>
            <a:ext cx="3508745" cy="1706681"/>
          </a:xfrm>
          <a:prstGeom prst="cloudCallout">
            <a:avLst>
              <a:gd name="adj1" fmla="val -38913"/>
              <a:gd name="adj2" fmla="val 86906"/>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9" name="TextBox 8"/>
          <p:cNvSpPr txBox="1"/>
          <p:nvPr/>
        </p:nvSpPr>
        <p:spPr>
          <a:xfrm>
            <a:off x="6138477" y="492358"/>
            <a:ext cx="2934746" cy="1200329"/>
          </a:xfrm>
          <a:prstGeom prst="rect">
            <a:avLst/>
          </a:prstGeom>
          <a:noFill/>
        </p:spPr>
        <p:txBody>
          <a:bodyPr wrap="square" lIns="0" tIns="0" rIns="0" bIns="0" rtlCol="0">
            <a:spAutoFit/>
          </a:bodyPr>
          <a:lstStyle/>
          <a:p>
            <a:r>
              <a:rPr lang="en-US" sz="1300" dirty="0"/>
              <a:t>Heck, I do not even know these people and they may not know me [personally] – just my pearls of wisdom. And if they are late to the party,  they can also check out the historic archives of my eloquence </a:t>
            </a:r>
            <a:endParaRPr lang="nl-NL" sz="1300" dirty="0"/>
          </a:p>
        </p:txBody>
      </p:sp>
      <p:sp>
        <p:nvSpPr>
          <p:cNvPr id="10" name="Cloud Callout 9"/>
          <p:cNvSpPr/>
          <p:nvPr/>
        </p:nvSpPr>
        <p:spPr>
          <a:xfrm>
            <a:off x="2523565" y="1460596"/>
            <a:ext cx="3423632" cy="1614532"/>
          </a:xfrm>
          <a:prstGeom prst="cloudCallout">
            <a:avLst>
              <a:gd name="adj1" fmla="val -38913"/>
              <a:gd name="adj2" fmla="val 86906"/>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11" name="TextBox 10"/>
          <p:cNvSpPr txBox="1"/>
          <p:nvPr/>
        </p:nvSpPr>
        <p:spPr>
          <a:xfrm>
            <a:off x="2959448" y="1802738"/>
            <a:ext cx="2987749" cy="1000274"/>
          </a:xfrm>
          <a:prstGeom prst="rect">
            <a:avLst/>
          </a:prstGeom>
          <a:noFill/>
        </p:spPr>
        <p:txBody>
          <a:bodyPr wrap="square" lIns="0" tIns="0" rIns="0" bIns="0" rtlCol="0">
            <a:spAutoFit/>
          </a:bodyPr>
          <a:lstStyle/>
          <a:p>
            <a:r>
              <a:rPr lang="en-US" sz="1300" dirty="0"/>
              <a:t>Without fretting about the numbers of readers involved and whether they are in the same time zone as me and online when I publish my messages – and which device they use</a:t>
            </a:r>
            <a:endParaRPr lang="nl-NL" sz="1300" dirty="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6842" y="27003"/>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BA3C53CD-748D-46C0-A547-A00085FC112B}"/>
              </a:ext>
            </a:extLst>
          </p:cNvPr>
          <p:cNvPicPr>
            <a:picLocks noChangeAspect="1"/>
          </p:cNvPicPr>
          <p:nvPr/>
        </p:nvPicPr>
        <p:blipFill>
          <a:blip r:embed="rId3"/>
          <a:stretch>
            <a:fillRect/>
          </a:stretch>
        </p:blipFill>
        <p:spPr>
          <a:xfrm>
            <a:off x="3605597" y="3029692"/>
            <a:ext cx="4471603" cy="1910199"/>
          </a:xfrm>
          <a:prstGeom prst="rect">
            <a:avLst/>
          </a:prstGeom>
        </p:spPr>
      </p:pic>
    </p:spTree>
    <p:extLst>
      <p:ext uri="{BB962C8B-B14F-4D97-AF65-F5344CB8AC3E}">
        <p14:creationId xmlns:p14="http://schemas.microsoft.com/office/powerpoint/2010/main" val="4064296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4C4D-330E-4F4D-94A7-63B2AF0982A8}"/>
              </a:ext>
            </a:extLst>
          </p:cNvPr>
          <p:cNvSpPr>
            <a:spLocks noGrp="1"/>
          </p:cNvSpPr>
          <p:nvPr>
            <p:ph type="title"/>
          </p:nvPr>
        </p:nvSpPr>
        <p:spPr/>
        <p:txBody>
          <a:bodyPr/>
          <a:lstStyle/>
          <a:p>
            <a:r>
              <a:rPr lang="nl-NL" dirty="0" err="1"/>
              <a:t>Getting</a:t>
            </a:r>
            <a:r>
              <a:rPr lang="nl-NL" dirty="0"/>
              <a:t> </a:t>
            </a:r>
            <a:r>
              <a:rPr lang="nl-NL" dirty="0" err="1"/>
              <a:t>Started</a:t>
            </a:r>
            <a:r>
              <a:rPr lang="nl-NL" dirty="0"/>
              <a:t> </a:t>
            </a:r>
            <a:r>
              <a:rPr lang="nl-NL" dirty="0" err="1"/>
              <a:t>with</a:t>
            </a:r>
            <a:r>
              <a:rPr lang="nl-NL" dirty="0"/>
              <a:t> Apache </a:t>
            </a:r>
            <a:r>
              <a:rPr lang="nl-NL" dirty="0" err="1"/>
              <a:t>Kafka</a:t>
            </a:r>
            <a:endParaRPr lang="en-NL" dirty="0"/>
          </a:p>
        </p:txBody>
      </p:sp>
      <p:sp>
        <p:nvSpPr>
          <p:cNvPr id="3" name="Content Placeholder 2">
            <a:extLst>
              <a:ext uri="{FF2B5EF4-FFF2-40B4-BE49-F238E27FC236}">
                <a16:creationId xmlns:a16="http://schemas.microsoft.com/office/drawing/2014/main" id="{5B091325-84E0-45AF-9FA6-D74A588D8EAF}"/>
              </a:ext>
            </a:extLst>
          </p:cNvPr>
          <p:cNvSpPr>
            <a:spLocks noGrp="1"/>
          </p:cNvSpPr>
          <p:nvPr>
            <p:ph idx="1"/>
          </p:nvPr>
        </p:nvSpPr>
        <p:spPr>
          <a:xfrm>
            <a:off x="720003" y="833521"/>
            <a:ext cx="7188875" cy="3780000"/>
          </a:xfrm>
        </p:spPr>
        <p:txBody>
          <a:bodyPr/>
          <a:lstStyle/>
          <a:p>
            <a:r>
              <a:rPr lang="nl-NL" dirty="0"/>
              <a:t>Get Access </a:t>
            </a:r>
            <a:r>
              <a:rPr lang="nl-NL" dirty="0" err="1"/>
              <a:t>to</a:t>
            </a:r>
            <a:r>
              <a:rPr lang="nl-NL" dirty="0"/>
              <a:t> </a:t>
            </a:r>
            <a:r>
              <a:rPr lang="nl-NL" dirty="0" err="1"/>
              <a:t>an</a:t>
            </a:r>
            <a:r>
              <a:rPr lang="nl-NL" dirty="0"/>
              <a:t> Apache </a:t>
            </a:r>
            <a:r>
              <a:rPr lang="nl-NL" dirty="0" err="1"/>
              <a:t>Kafka</a:t>
            </a:r>
            <a:r>
              <a:rPr lang="nl-NL" dirty="0"/>
              <a:t> Cluster environment</a:t>
            </a:r>
          </a:p>
          <a:p>
            <a:pPr lvl="1"/>
            <a:r>
              <a:rPr lang="nl-NL" dirty="0"/>
              <a:t>Download, </a:t>
            </a:r>
            <a:r>
              <a:rPr lang="nl-NL" dirty="0" err="1"/>
              <a:t>Install</a:t>
            </a:r>
            <a:r>
              <a:rPr lang="nl-NL" dirty="0"/>
              <a:t>, </a:t>
            </a:r>
            <a:r>
              <a:rPr lang="nl-NL" dirty="0" err="1"/>
              <a:t>Configure</a:t>
            </a:r>
            <a:r>
              <a:rPr lang="nl-NL" dirty="0"/>
              <a:t> </a:t>
            </a:r>
            <a:r>
              <a:rPr lang="nl-NL" dirty="0" err="1"/>
              <a:t>and</a:t>
            </a:r>
            <a:r>
              <a:rPr lang="nl-NL" dirty="0"/>
              <a:t> Run</a:t>
            </a:r>
          </a:p>
          <a:p>
            <a:pPr lvl="1"/>
            <a:r>
              <a:rPr lang="nl-NL" dirty="0"/>
              <a:t>Pull </a:t>
            </a:r>
            <a:r>
              <a:rPr lang="nl-NL" dirty="0" err="1"/>
              <a:t>and</a:t>
            </a:r>
            <a:r>
              <a:rPr lang="nl-NL" dirty="0"/>
              <a:t> Run a Docker Container (</a:t>
            </a:r>
            <a:r>
              <a:rPr lang="nl-NL" dirty="0" err="1"/>
              <a:t>optionally</a:t>
            </a:r>
            <a:r>
              <a:rPr lang="nl-NL" dirty="0"/>
              <a:t> on a </a:t>
            </a:r>
            <a:r>
              <a:rPr lang="nl-NL" dirty="0" err="1"/>
              <a:t>Kubernetes</a:t>
            </a:r>
            <a:r>
              <a:rPr lang="nl-NL" dirty="0"/>
              <a:t> cluster)</a:t>
            </a:r>
          </a:p>
          <a:p>
            <a:pPr lvl="1"/>
            <a:r>
              <a:rPr lang="nl-NL" dirty="0" err="1"/>
              <a:t>Sign</a:t>
            </a:r>
            <a:r>
              <a:rPr lang="nl-NL" dirty="0"/>
              <a:t> up for a </a:t>
            </a:r>
            <a:r>
              <a:rPr lang="nl-NL" dirty="0" err="1"/>
              <a:t>Managed</a:t>
            </a:r>
            <a:r>
              <a:rPr lang="nl-NL" dirty="0"/>
              <a:t> Apache </a:t>
            </a:r>
            <a:r>
              <a:rPr lang="nl-NL" dirty="0" err="1"/>
              <a:t>Kafka</a:t>
            </a:r>
            <a:r>
              <a:rPr lang="nl-NL" dirty="0"/>
              <a:t> Cloud Service (e.g. Oracle Event Hub)</a:t>
            </a:r>
          </a:p>
          <a:p>
            <a:r>
              <a:rPr lang="nl-NL" dirty="0" err="1"/>
              <a:t>Configure</a:t>
            </a:r>
            <a:r>
              <a:rPr lang="nl-NL" dirty="0"/>
              <a:t> Topic(s) &amp; </a:t>
            </a:r>
            <a:r>
              <a:rPr lang="nl-NL" dirty="0" err="1"/>
              <a:t>Partition</a:t>
            </a:r>
            <a:r>
              <a:rPr lang="nl-NL" dirty="0"/>
              <a:t>(s) (</a:t>
            </a:r>
            <a:r>
              <a:rPr lang="nl-NL" dirty="0" err="1"/>
              <a:t>optional</a:t>
            </a:r>
            <a:r>
              <a:rPr lang="nl-NL" dirty="0"/>
              <a:t>)</a:t>
            </a:r>
          </a:p>
          <a:p>
            <a:r>
              <a:rPr lang="nl-NL" dirty="0"/>
              <a:t>Get </a:t>
            </a:r>
            <a:r>
              <a:rPr lang="nl-NL" dirty="0" err="1"/>
              <a:t>an</a:t>
            </a:r>
            <a:r>
              <a:rPr lang="nl-NL" dirty="0"/>
              <a:t> Apache </a:t>
            </a:r>
            <a:r>
              <a:rPr lang="nl-NL" dirty="0" err="1"/>
              <a:t>Kafka</a:t>
            </a:r>
            <a:r>
              <a:rPr lang="nl-NL" dirty="0"/>
              <a:t> Client Library</a:t>
            </a:r>
          </a:p>
          <a:p>
            <a:pPr lvl="1"/>
            <a:r>
              <a:rPr lang="nl-NL" dirty="0"/>
              <a:t>For Java, Spring Boot, Node, Python, …</a:t>
            </a:r>
          </a:p>
          <a:p>
            <a:pPr lvl="1"/>
            <a:r>
              <a:rPr lang="nl-NL" dirty="0"/>
              <a:t>Or </a:t>
            </a:r>
            <a:r>
              <a:rPr lang="nl-NL" dirty="0" err="1"/>
              <a:t>expose</a:t>
            </a:r>
            <a:r>
              <a:rPr lang="nl-NL" dirty="0"/>
              <a:t> Apache </a:t>
            </a:r>
            <a:r>
              <a:rPr lang="nl-NL" dirty="0" err="1"/>
              <a:t>Kafka</a:t>
            </a:r>
            <a:r>
              <a:rPr lang="nl-NL" dirty="0"/>
              <a:t> REST Proxy service</a:t>
            </a:r>
          </a:p>
          <a:p>
            <a:r>
              <a:rPr lang="nl-NL" dirty="0" err="1"/>
              <a:t>Develop</a:t>
            </a:r>
            <a:r>
              <a:rPr lang="nl-NL" dirty="0"/>
              <a:t> Client Application </a:t>
            </a:r>
            <a:r>
              <a:rPr lang="nl-NL" dirty="0" err="1"/>
              <a:t>to</a:t>
            </a:r>
            <a:r>
              <a:rPr lang="nl-NL" dirty="0"/>
              <a:t> </a:t>
            </a:r>
          </a:p>
          <a:p>
            <a:pPr lvl="1"/>
            <a:r>
              <a:rPr lang="nl-NL" dirty="0"/>
              <a:t>Produce Events </a:t>
            </a:r>
            <a:r>
              <a:rPr lang="nl-NL" dirty="0" err="1"/>
              <a:t>to</a:t>
            </a:r>
            <a:r>
              <a:rPr lang="nl-NL" dirty="0"/>
              <a:t> </a:t>
            </a:r>
            <a:r>
              <a:rPr lang="nl-NL" dirty="0" err="1"/>
              <a:t>Kafka</a:t>
            </a:r>
            <a:r>
              <a:rPr lang="nl-NL" dirty="0"/>
              <a:t> Topic</a:t>
            </a:r>
          </a:p>
          <a:p>
            <a:pPr lvl="1"/>
            <a:r>
              <a:rPr lang="nl-NL" dirty="0" err="1"/>
              <a:t>Consume</a:t>
            </a:r>
            <a:r>
              <a:rPr lang="nl-NL" dirty="0"/>
              <a:t> Events </a:t>
            </a:r>
            <a:r>
              <a:rPr lang="nl-NL" dirty="0" err="1"/>
              <a:t>from</a:t>
            </a:r>
            <a:r>
              <a:rPr lang="nl-NL" dirty="0"/>
              <a:t> </a:t>
            </a:r>
            <a:r>
              <a:rPr lang="nl-NL" dirty="0" err="1"/>
              <a:t>Kafka</a:t>
            </a:r>
            <a:r>
              <a:rPr lang="nl-NL" dirty="0"/>
              <a:t> Topic</a:t>
            </a:r>
          </a:p>
          <a:p>
            <a:r>
              <a:rPr lang="nl-NL" dirty="0" err="1"/>
              <a:t>Optionally</a:t>
            </a:r>
            <a:endParaRPr lang="nl-NL" dirty="0"/>
          </a:p>
          <a:p>
            <a:pPr lvl="1"/>
            <a:r>
              <a:rPr lang="nl-NL" dirty="0" err="1"/>
              <a:t>Use</a:t>
            </a:r>
            <a:r>
              <a:rPr lang="nl-NL" dirty="0"/>
              <a:t> Schema </a:t>
            </a:r>
            <a:r>
              <a:rPr lang="nl-NL" dirty="0" err="1"/>
              <a:t>Registry</a:t>
            </a:r>
            <a:r>
              <a:rPr lang="nl-NL" dirty="0"/>
              <a:t> </a:t>
            </a:r>
            <a:r>
              <a:rPr lang="nl-NL" dirty="0" err="1"/>
              <a:t>to</a:t>
            </a:r>
            <a:r>
              <a:rPr lang="nl-NL" dirty="0"/>
              <a:t> design, </a:t>
            </a:r>
            <a:r>
              <a:rPr lang="nl-NL" dirty="0" err="1"/>
              <a:t>publish</a:t>
            </a:r>
            <a:r>
              <a:rPr lang="nl-NL" dirty="0"/>
              <a:t> </a:t>
            </a:r>
            <a:r>
              <a:rPr lang="nl-NL" dirty="0" err="1"/>
              <a:t>and</a:t>
            </a:r>
            <a:r>
              <a:rPr lang="nl-NL" dirty="0"/>
              <a:t> </a:t>
            </a:r>
            <a:r>
              <a:rPr lang="nl-NL" dirty="0" err="1"/>
              <a:t>enforce</a:t>
            </a:r>
            <a:r>
              <a:rPr lang="nl-NL" dirty="0"/>
              <a:t> event </a:t>
            </a:r>
            <a:r>
              <a:rPr lang="nl-NL" dirty="0" err="1"/>
              <a:t>payload</a:t>
            </a:r>
            <a:r>
              <a:rPr lang="nl-NL" dirty="0"/>
              <a:t> </a:t>
            </a:r>
            <a:r>
              <a:rPr lang="nl-NL" dirty="0" err="1"/>
              <a:t>structure</a:t>
            </a:r>
            <a:endParaRPr lang="nl-NL" dirty="0"/>
          </a:p>
          <a:p>
            <a:pPr lvl="1"/>
            <a:r>
              <a:rPr lang="nl-NL" dirty="0" err="1"/>
              <a:t>Use</a:t>
            </a:r>
            <a:r>
              <a:rPr lang="nl-NL" dirty="0"/>
              <a:t> </a:t>
            </a:r>
            <a:r>
              <a:rPr lang="nl-NL" dirty="0" err="1"/>
              <a:t>Kafka</a:t>
            </a:r>
            <a:r>
              <a:rPr lang="nl-NL" dirty="0"/>
              <a:t> Connect[</a:t>
            </a:r>
            <a:r>
              <a:rPr lang="nl-NL" dirty="0" err="1"/>
              <a:t>ors</a:t>
            </a:r>
            <a:r>
              <a:rPr lang="nl-NL" dirty="0"/>
              <a:t>] </a:t>
            </a:r>
            <a:r>
              <a:rPr lang="nl-NL" dirty="0" err="1"/>
              <a:t>to</a:t>
            </a:r>
            <a:r>
              <a:rPr lang="nl-NL" dirty="0"/>
              <a:t> </a:t>
            </a:r>
            <a:r>
              <a:rPr lang="nl-NL" dirty="0" err="1"/>
              <a:t>integrate</a:t>
            </a:r>
            <a:r>
              <a:rPr lang="nl-NL" dirty="0"/>
              <a:t> </a:t>
            </a:r>
            <a:r>
              <a:rPr lang="nl-NL" dirty="0" err="1"/>
              <a:t>with</a:t>
            </a:r>
            <a:r>
              <a:rPr lang="nl-NL" dirty="0"/>
              <a:t> </a:t>
            </a:r>
            <a:r>
              <a:rPr lang="nl-NL" dirty="0" err="1"/>
              <a:t>specific</a:t>
            </a:r>
            <a:r>
              <a:rPr lang="nl-NL" dirty="0"/>
              <a:t> source or </a:t>
            </a:r>
            <a:r>
              <a:rPr lang="nl-NL" dirty="0" err="1"/>
              <a:t>sink</a:t>
            </a:r>
            <a:r>
              <a:rPr lang="nl-NL" dirty="0"/>
              <a:t> </a:t>
            </a:r>
            <a:r>
              <a:rPr lang="nl-NL" dirty="0" err="1"/>
              <a:t>technology</a:t>
            </a:r>
            <a:endParaRPr lang="nl-NL" dirty="0"/>
          </a:p>
          <a:p>
            <a:pPr lvl="1"/>
            <a:r>
              <a:rPr lang="nl-NL" dirty="0" err="1"/>
              <a:t>Use</a:t>
            </a:r>
            <a:r>
              <a:rPr lang="nl-NL" dirty="0"/>
              <a:t> </a:t>
            </a:r>
            <a:r>
              <a:rPr lang="nl-NL" dirty="0" err="1"/>
              <a:t>tooling</a:t>
            </a:r>
            <a:r>
              <a:rPr lang="nl-NL" dirty="0"/>
              <a:t> for monitoring, </a:t>
            </a:r>
            <a:r>
              <a:rPr lang="nl-NL" dirty="0" err="1"/>
              <a:t>tuning</a:t>
            </a:r>
            <a:r>
              <a:rPr lang="nl-NL" dirty="0"/>
              <a:t>, </a:t>
            </a:r>
            <a:r>
              <a:rPr lang="nl-NL" dirty="0" err="1"/>
              <a:t>reporting</a:t>
            </a:r>
            <a:r>
              <a:rPr lang="nl-NL" dirty="0"/>
              <a:t>, </a:t>
            </a:r>
            <a:r>
              <a:rPr lang="nl-NL" dirty="0" err="1"/>
              <a:t>administration</a:t>
            </a:r>
            <a:r>
              <a:rPr lang="nl-NL" dirty="0"/>
              <a:t>, …</a:t>
            </a:r>
          </a:p>
          <a:p>
            <a:endParaRPr lang="nl-NL" dirty="0"/>
          </a:p>
          <a:p>
            <a:pPr lvl="1"/>
            <a:endParaRPr lang="en-NL" dirty="0"/>
          </a:p>
        </p:txBody>
      </p:sp>
      <p:sp>
        <p:nvSpPr>
          <p:cNvPr id="4" name="Footer Placeholder 3">
            <a:extLst>
              <a:ext uri="{FF2B5EF4-FFF2-40B4-BE49-F238E27FC236}">
                <a16:creationId xmlns:a16="http://schemas.microsoft.com/office/drawing/2014/main" id="{64CDAC47-1AFB-498E-836A-1DC14136F8B0}"/>
              </a:ext>
            </a:extLst>
          </p:cNvPr>
          <p:cNvSpPr>
            <a:spLocks noGrp="1"/>
          </p:cNvSpPr>
          <p:nvPr>
            <p:ph type="ftr" sz="quarter" idx="11"/>
          </p:nvPr>
        </p:nvSpPr>
        <p:spPr/>
        <p:txBody>
          <a:bodyPr/>
          <a:lstStyle/>
          <a:p>
            <a:r>
              <a:rPr lang="en-US"/>
              <a:t>What is Apache Kafka &amp; Why is it important </a:t>
            </a:r>
            <a:endParaRPr lang="nl-NL" dirty="0"/>
          </a:p>
        </p:txBody>
      </p:sp>
      <p:pic>
        <p:nvPicPr>
          <p:cNvPr id="6146" name="Picture 2" descr="Image result for first steps filly">
            <a:extLst>
              <a:ext uri="{FF2B5EF4-FFF2-40B4-BE49-F238E27FC236}">
                <a16:creationId xmlns:a16="http://schemas.microsoft.com/office/drawing/2014/main" id="{A6962C74-6004-47BE-9E2B-32ACA7C237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70" r="15642" b="17289"/>
          <a:stretch/>
        </p:blipFill>
        <p:spPr bwMode="auto">
          <a:xfrm>
            <a:off x="7145810" y="127446"/>
            <a:ext cx="1841242" cy="1564875"/>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a:extLst>
              <a:ext uri="{FF2B5EF4-FFF2-40B4-BE49-F238E27FC236}">
                <a16:creationId xmlns:a16="http://schemas.microsoft.com/office/drawing/2014/main" id="{9C1C8636-3298-49B5-B351-2B1F9CC63BCB}"/>
              </a:ext>
            </a:extLst>
          </p:cNvPr>
          <p:cNvSpPr/>
          <p:nvPr/>
        </p:nvSpPr>
        <p:spPr>
          <a:xfrm>
            <a:off x="6029123" y="2137143"/>
            <a:ext cx="1879756" cy="1283440"/>
          </a:xfrm>
          <a:prstGeom prst="cloud">
            <a:avLst/>
          </a:prstGeom>
          <a:solidFill>
            <a:schemeClr val="tx2">
              <a:lumMod val="20000"/>
              <a:lumOff val="80000"/>
              <a:alpha val="50000"/>
            </a:schemeClr>
          </a:solidFill>
          <a:ln>
            <a:solidFill>
              <a:schemeClr val="tx2">
                <a:lumMod val="60000"/>
                <a:lumOff val="40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ounded Rectangle 20">
            <a:extLst>
              <a:ext uri="{FF2B5EF4-FFF2-40B4-BE49-F238E27FC236}">
                <a16:creationId xmlns:a16="http://schemas.microsoft.com/office/drawing/2014/main" id="{4D9ACC19-4F7B-423F-A234-313ABB8E77F3}"/>
              </a:ext>
            </a:extLst>
          </p:cNvPr>
          <p:cNvSpPr/>
          <p:nvPr/>
        </p:nvSpPr>
        <p:spPr>
          <a:xfrm>
            <a:off x="6206124" y="2402034"/>
            <a:ext cx="1531107" cy="75365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9" name="Picture 2" descr="Image result for logo kafka">
            <a:extLst>
              <a:ext uri="{FF2B5EF4-FFF2-40B4-BE49-F238E27FC236}">
                <a16:creationId xmlns:a16="http://schemas.microsoft.com/office/drawing/2014/main" id="{D31D3BE4-2095-4459-B81A-0022FF1BF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24170" y="2857295"/>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Direct Access Storage 5">
            <a:extLst>
              <a:ext uri="{FF2B5EF4-FFF2-40B4-BE49-F238E27FC236}">
                <a16:creationId xmlns:a16="http://schemas.microsoft.com/office/drawing/2014/main" id="{CBCE5469-CFAF-47BC-BB0E-BCC2EDEBF811}"/>
              </a:ext>
            </a:extLst>
          </p:cNvPr>
          <p:cNvSpPr/>
          <p:nvPr/>
        </p:nvSpPr>
        <p:spPr>
          <a:xfrm>
            <a:off x="6584544" y="2536582"/>
            <a:ext cx="960961" cy="248713"/>
          </a:xfrm>
          <a:prstGeom prst="flowChartMagneticDrum">
            <a:avLst/>
          </a:prstGeom>
          <a:ln>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Topic</a:t>
            </a:r>
            <a:endParaRPr lang="en-NL" sz="900" dirty="0"/>
          </a:p>
        </p:txBody>
      </p:sp>
      <p:sp>
        <p:nvSpPr>
          <p:cNvPr id="10" name="Rectangle: Rounded Corners 9">
            <a:extLst>
              <a:ext uri="{FF2B5EF4-FFF2-40B4-BE49-F238E27FC236}">
                <a16:creationId xmlns:a16="http://schemas.microsoft.com/office/drawing/2014/main" id="{62E665A0-4B9F-4BE4-AA49-AC359198325E}"/>
              </a:ext>
            </a:extLst>
          </p:cNvPr>
          <p:cNvSpPr/>
          <p:nvPr/>
        </p:nvSpPr>
        <p:spPr>
          <a:xfrm>
            <a:off x="4665870" y="3199327"/>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cxnSp>
        <p:nvCxnSpPr>
          <p:cNvPr id="12" name="Connector: Elbow 11">
            <a:extLst>
              <a:ext uri="{FF2B5EF4-FFF2-40B4-BE49-F238E27FC236}">
                <a16:creationId xmlns:a16="http://schemas.microsoft.com/office/drawing/2014/main" id="{0160AE00-67F8-42CF-8C6C-7145574A57B9}"/>
              </a:ext>
            </a:extLst>
          </p:cNvPr>
          <p:cNvCxnSpPr>
            <a:cxnSpLocks/>
            <a:endCxn id="6" idx="1"/>
          </p:cNvCxnSpPr>
          <p:nvPr/>
        </p:nvCxnSpPr>
        <p:spPr>
          <a:xfrm flipV="1">
            <a:off x="5583116" y="2660939"/>
            <a:ext cx="1001428" cy="8735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Lightning Bolt 12">
            <a:extLst>
              <a:ext uri="{FF2B5EF4-FFF2-40B4-BE49-F238E27FC236}">
                <a16:creationId xmlns:a16="http://schemas.microsoft.com/office/drawing/2014/main" id="{2282AC13-5FA3-48D7-9452-2D7A5B7FDD39}"/>
              </a:ext>
            </a:extLst>
          </p:cNvPr>
          <p:cNvSpPr/>
          <p:nvPr/>
        </p:nvSpPr>
        <p:spPr>
          <a:xfrm>
            <a:off x="5660090" y="3345683"/>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79CA4534-C26A-47F0-B4DA-A914EAF5E114}"/>
              </a:ext>
            </a:extLst>
          </p:cNvPr>
          <p:cNvSpPr/>
          <p:nvPr/>
        </p:nvSpPr>
        <p:spPr>
          <a:xfrm>
            <a:off x="8154513" y="3201367"/>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cxnSp>
        <p:nvCxnSpPr>
          <p:cNvPr id="17" name="Connector: Elbow 16">
            <a:extLst>
              <a:ext uri="{FF2B5EF4-FFF2-40B4-BE49-F238E27FC236}">
                <a16:creationId xmlns:a16="http://schemas.microsoft.com/office/drawing/2014/main" id="{6BEB4CA1-78E9-4D28-95A3-31C9EA6B562D}"/>
              </a:ext>
            </a:extLst>
          </p:cNvPr>
          <p:cNvCxnSpPr>
            <a:cxnSpLocks/>
            <a:stCxn id="6" idx="4"/>
            <a:endCxn id="15" idx="0"/>
          </p:cNvCxnSpPr>
          <p:nvPr/>
        </p:nvCxnSpPr>
        <p:spPr>
          <a:xfrm>
            <a:off x="7545505" y="2660939"/>
            <a:ext cx="1067631" cy="540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F3899AC6-310B-41C7-8676-612E1494F57C}"/>
              </a:ext>
            </a:extLst>
          </p:cNvPr>
          <p:cNvSpPr/>
          <p:nvPr/>
        </p:nvSpPr>
        <p:spPr>
          <a:xfrm>
            <a:off x="7938996" y="2506507"/>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22" name="Picture 33" descr="Related image">
            <a:extLst>
              <a:ext uri="{FF2B5EF4-FFF2-40B4-BE49-F238E27FC236}">
                <a16:creationId xmlns:a16="http://schemas.microsoft.com/office/drawing/2014/main" id="{ADC832A7-B1B3-4D78-B9F3-7E7712BAD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7277" y="3420582"/>
            <a:ext cx="794433" cy="3708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java">
            <a:extLst>
              <a:ext uri="{FF2B5EF4-FFF2-40B4-BE49-F238E27FC236}">
                <a16:creationId xmlns:a16="http://schemas.microsoft.com/office/drawing/2014/main" id="{0874B61B-C236-4618-AC33-513E100CA8B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83805" y="3381820"/>
            <a:ext cx="658662" cy="4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7644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1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
                                            <p:txEl>
                                              <p:pRg st="11" end="11"/>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12" end="12"/>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3" end="13"/>
                                            </p:txEl>
                                          </p:spTgt>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animBg="1"/>
      <p:bldP spid="6" grpId="0" animBg="1"/>
      <p:bldP spid="10" grpId="0" animBg="1"/>
      <p:bldP spid="13" grpId="0" animBg="1"/>
      <p:bldP spid="15" grpId="0" animBg="1"/>
      <p:bldP spid="2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E14C4D-330E-4F4D-94A7-63B2AF0982A8}"/>
              </a:ext>
            </a:extLst>
          </p:cNvPr>
          <p:cNvSpPr>
            <a:spLocks noGrp="1"/>
          </p:cNvSpPr>
          <p:nvPr>
            <p:ph type="title"/>
          </p:nvPr>
        </p:nvSpPr>
        <p:spPr/>
        <p:txBody>
          <a:bodyPr/>
          <a:lstStyle/>
          <a:p>
            <a:r>
              <a:rPr lang="nl-NL" dirty="0" err="1"/>
              <a:t>Develop</a:t>
            </a:r>
            <a:r>
              <a:rPr lang="nl-NL" dirty="0"/>
              <a:t> Client Applications</a:t>
            </a:r>
            <a:endParaRPr lang="en-NL" dirty="0"/>
          </a:p>
        </p:txBody>
      </p:sp>
      <p:sp>
        <p:nvSpPr>
          <p:cNvPr id="3" name="Content Placeholder 2">
            <a:extLst>
              <a:ext uri="{FF2B5EF4-FFF2-40B4-BE49-F238E27FC236}">
                <a16:creationId xmlns:a16="http://schemas.microsoft.com/office/drawing/2014/main" id="{5B091325-84E0-45AF-9FA6-D74A588D8EAF}"/>
              </a:ext>
            </a:extLst>
          </p:cNvPr>
          <p:cNvSpPr>
            <a:spLocks noGrp="1"/>
          </p:cNvSpPr>
          <p:nvPr>
            <p:ph idx="1"/>
          </p:nvPr>
        </p:nvSpPr>
        <p:spPr>
          <a:xfrm>
            <a:off x="720003" y="936000"/>
            <a:ext cx="7188875" cy="3780000"/>
          </a:xfrm>
        </p:spPr>
        <p:txBody>
          <a:bodyPr/>
          <a:lstStyle/>
          <a:p>
            <a:r>
              <a:rPr lang="nl-NL" dirty="0" err="1"/>
              <a:t>Leveraging</a:t>
            </a:r>
            <a:r>
              <a:rPr lang="nl-NL" dirty="0"/>
              <a:t> a </a:t>
            </a:r>
            <a:r>
              <a:rPr lang="nl-NL" dirty="0" err="1"/>
              <a:t>precreated</a:t>
            </a:r>
            <a:r>
              <a:rPr lang="nl-NL" dirty="0"/>
              <a:t> Event Hub </a:t>
            </a:r>
            <a:r>
              <a:rPr lang="nl-NL" dirty="0" err="1"/>
              <a:t>Managed</a:t>
            </a:r>
            <a:r>
              <a:rPr lang="nl-NL" dirty="0"/>
              <a:t> </a:t>
            </a:r>
            <a:r>
              <a:rPr lang="nl-NL" dirty="0" err="1"/>
              <a:t>Kafka</a:t>
            </a:r>
            <a:r>
              <a:rPr lang="nl-NL" dirty="0"/>
              <a:t> Topic in </a:t>
            </a:r>
            <a:r>
              <a:rPr lang="nl-NL" dirty="0" err="1"/>
              <a:t>the</a:t>
            </a:r>
            <a:r>
              <a:rPr lang="nl-NL" dirty="0"/>
              <a:t> </a:t>
            </a:r>
            <a:r>
              <a:rPr lang="nl-NL" dirty="0" err="1"/>
              <a:t>cloud</a:t>
            </a:r>
            <a:endParaRPr lang="nl-NL" dirty="0"/>
          </a:p>
          <a:p>
            <a:r>
              <a:rPr lang="nl-NL" dirty="0"/>
              <a:t>Simple Node </a:t>
            </a:r>
            <a:r>
              <a:rPr lang="nl-NL" dirty="0" err="1"/>
              <a:t>client</a:t>
            </a:r>
            <a:endParaRPr lang="nl-NL" dirty="0"/>
          </a:p>
          <a:p>
            <a:pPr lvl="1"/>
            <a:r>
              <a:rPr lang="nl-NL" dirty="0" err="1"/>
              <a:t>To</a:t>
            </a:r>
            <a:r>
              <a:rPr lang="nl-NL" dirty="0"/>
              <a:t> </a:t>
            </a:r>
            <a:r>
              <a:rPr lang="nl-NL" dirty="0" err="1"/>
              <a:t>publish</a:t>
            </a:r>
            <a:r>
              <a:rPr lang="nl-NL" dirty="0"/>
              <a:t> </a:t>
            </a:r>
            <a:r>
              <a:rPr lang="nl-NL" dirty="0" err="1"/>
              <a:t>message</a:t>
            </a:r>
            <a:r>
              <a:rPr lang="nl-NL" dirty="0"/>
              <a:t> </a:t>
            </a:r>
            <a:r>
              <a:rPr lang="nl-NL" dirty="0" err="1"/>
              <a:t>to</a:t>
            </a:r>
            <a:r>
              <a:rPr lang="nl-NL" dirty="0"/>
              <a:t> Apache </a:t>
            </a:r>
            <a:r>
              <a:rPr lang="nl-NL" dirty="0" err="1"/>
              <a:t>Kafka</a:t>
            </a:r>
            <a:endParaRPr lang="nl-NL" dirty="0"/>
          </a:p>
          <a:p>
            <a:pPr lvl="1"/>
            <a:r>
              <a:rPr lang="nl-NL" dirty="0" err="1"/>
              <a:t>using</a:t>
            </a:r>
            <a:r>
              <a:rPr lang="nl-NL" dirty="0"/>
              <a:t> </a:t>
            </a:r>
            <a:r>
              <a:rPr lang="nl-NL" i="1" dirty="0" err="1"/>
              <a:t>kafka</a:t>
            </a:r>
            <a:r>
              <a:rPr lang="nl-NL" i="1" dirty="0"/>
              <a:t>-node</a:t>
            </a:r>
            <a:r>
              <a:rPr lang="nl-NL" dirty="0"/>
              <a:t> </a:t>
            </a:r>
            <a:r>
              <a:rPr lang="nl-NL" dirty="0" err="1"/>
              <a:t>npm</a:t>
            </a:r>
            <a:r>
              <a:rPr lang="nl-NL" dirty="0"/>
              <a:t> module</a:t>
            </a:r>
          </a:p>
          <a:p>
            <a:r>
              <a:rPr lang="nl-NL" dirty="0"/>
              <a:t>Simple Java </a:t>
            </a:r>
            <a:r>
              <a:rPr lang="nl-NL" dirty="0" err="1"/>
              <a:t>client</a:t>
            </a:r>
            <a:r>
              <a:rPr lang="nl-NL" dirty="0"/>
              <a:t> </a:t>
            </a:r>
          </a:p>
          <a:p>
            <a:pPr lvl="1"/>
            <a:r>
              <a:rPr lang="nl-NL" dirty="0" err="1"/>
              <a:t>To</a:t>
            </a:r>
            <a:r>
              <a:rPr lang="nl-NL" dirty="0"/>
              <a:t> </a:t>
            </a:r>
            <a:r>
              <a:rPr lang="nl-NL" dirty="0" err="1"/>
              <a:t>consume</a:t>
            </a:r>
            <a:r>
              <a:rPr lang="nl-NL" dirty="0"/>
              <a:t> </a:t>
            </a:r>
            <a:r>
              <a:rPr lang="nl-NL" dirty="0" err="1"/>
              <a:t>messages</a:t>
            </a:r>
            <a:r>
              <a:rPr lang="nl-NL" dirty="0"/>
              <a:t> </a:t>
            </a:r>
            <a:r>
              <a:rPr lang="nl-NL" dirty="0" err="1"/>
              <a:t>from</a:t>
            </a:r>
            <a:r>
              <a:rPr lang="nl-NL" dirty="0"/>
              <a:t> Apache </a:t>
            </a:r>
            <a:r>
              <a:rPr lang="nl-NL" dirty="0" err="1"/>
              <a:t>Kafka</a:t>
            </a:r>
            <a:endParaRPr lang="nl-NL" dirty="0"/>
          </a:p>
          <a:p>
            <a:pPr lvl="1"/>
            <a:r>
              <a:rPr lang="nl-NL" dirty="0" err="1"/>
              <a:t>using</a:t>
            </a:r>
            <a:r>
              <a:rPr lang="nl-NL" dirty="0"/>
              <a:t> org.apache.kafka.kafka_2.12 </a:t>
            </a:r>
            <a:r>
              <a:rPr lang="nl-NL" dirty="0" err="1"/>
              <a:t>Maven</a:t>
            </a:r>
            <a:r>
              <a:rPr lang="nl-NL" dirty="0"/>
              <a:t> </a:t>
            </a:r>
            <a:r>
              <a:rPr lang="nl-NL" dirty="0" err="1"/>
              <a:t>dependency</a:t>
            </a:r>
            <a:endParaRPr lang="nl-NL" dirty="0"/>
          </a:p>
          <a:p>
            <a:pPr lvl="1"/>
            <a:endParaRPr lang="nl-NL" dirty="0"/>
          </a:p>
          <a:p>
            <a:pPr lvl="1"/>
            <a:endParaRPr lang="en-NL" dirty="0"/>
          </a:p>
        </p:txBody>
      </p:sp>
      <p:sp>
        <p:nvSpPr>
          <p:cNvPr id="4" name="Footer Placeholder 3">
            <a:extLst>
              <a:ext uri="{FF2B5EF4-FFF2-40B4-BE49-F238E27FC236}">
                <a16:creationId xmlns:a16="http://schemas.microsoft.com/office/drawing/2014/main" id="{64CDAC47-1AFB-498E-836A-1DC14136F8B0}"/>
              </a:ext>
            </a:extLst>
          </p:cNvPr>
          <p:cNvSpPr>
            <a:spLocks noGrp="1"/>
          </p:cNvSpPr>
          <p:nvPr>
            <p:ph type="ftr" sz="quarter" idx="11"/>
          </p:nvPr>
        </p:nvSpPr>
        <p:spPr/>
        <p:txBody>
          <a:bodyPr/>
          <a:lstStyle/>
          <a:p>
            <a:r>
              <a:rPr lang="en-US"/>
              <a:t>What is Apache Kafka &amp; Why is it important </a:t>
            </a:r>
            <a:endParaRPr lang="nl-NL" dirty="0"/>
          </a:p>
        </p:txBody>
      </p:sp>
      <p:pic>
        <p:nvPicPr>
          <p:cNvPr id="6146" name="Picture 2" descr="Image result for first steps filly">
            <a:extLst>
              <a:ext uri="{FF2B5EF4-FFF2-40B4-BE49-F238E27FC236}">
                <a16:creationId xmlns:a16="http://schemas.microsoft.com/office/drawing/2014/main" id="{A6962C74-6004-47BE-9E2B-32ACA7C237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370" r="15642" b="17289"/>
          <a:stretch/>
        </p:blipFill>
        <p:spPr bwMode="auto">
          <a:xfrm>
            <a:off x="7145810" y="127446"/>
            <a:ext cx="1841242" cy="1564875"/>
          </a:xfrm>
          <a:prstGeom prst="rect">
            <a:avLst/>
          </a:prstGeom>
          <a:noFill/>
          <a:extLst>
            <a:ext uri="{909E8E84-426E-40DD-AFC4-6F175D3DCCD1}">
              <a14:hiddenFill xmlns:a14="http://schemas.microsoft.com/office/drawing/2010/main">
                <a:solidFill>
                  <a:srgbClr val="FFFFFF"/>
                </a:solidFill>
              </a14:hiddenFill>
            </a:ext>
          </a:extLst>
        </p:spPr>
      </p:pic>
      <p:sp>
        <p:nvSpPr>
          <p:cNvPr id="7" name="Cloud 6">
            <a:extLst>
              <a:ext uri="{FF2B5EF4-FFF2-40B4-BE49-F238E27FC236}">
                <a16:creationId xmlns:a16="http://schemas.microsoft.com/office/drawing/2014/main" id="{9C1C8636-3298-49B5-B351-2B1F9CC63BCB}"/>
              </a:ext>
            </a:extLst>
          </p:cNvPr>
          <p:cNvSpPr/>
          <p:nvPr/>
        </p:nvSpPr>
        <p:spPr>
          <a:xfrm>
            <a:off x="5751537" y="2970678"/>
            <a:ext cx="1879756" cy="1283440"/>
          </a:xfrm>
          <a:prstGeom prst="cloud">
            <a:avLst/>
          </a:prstGeom>
          <a:solidFill>
            <a:schemeClr val="tx2">
              <a:lumMod val="20000"/>
              <a:lumOff val="80000"/>
              <a:alpha val="50000"/>
            </a:schemeClr>
          </a:solidFill>
          <a:ln>
            <a:solidFill>
              <a:schemeClr val="tx2">
                <a:lumMod val="60000"/>
                <a:lumOff val="40000"/>
              </a:schemeClr>
            </a:solid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8" name="Rounded Rectangle 20">
            <a:extLst>
              <a:ext uri="{FF2B5EF4-FFF2-40B4-BE49-F238E27FC236}">
                <a16:creationId xmlns:a16="http://schemas.microsoft.com/office/drawing/2014/main" id="{4D9ACC19-4F7B-423F-A234-313ABB8E77F3}"/>
              </a:ext>
            </a:extLst>
          </p:cNvPr>
          <p:cNvSpPr/>
          <p:nvPr/>
        </p:nvSpPr>
        <p:spPr>
          <a:xfrm>
            <a:off x="5928538" y="3235569"/>
            <a:ext cx="1531107" cy="75365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9" name="Picture 2" descr="Image result for logo kafka">
            <a:extLst>
              <a:ext uri="{FF2B5EF4-FFF2-40B4-BE49-F238E27FC236}">
                <a16:creationId xmlns:a16="http://schemas.microsoft.com/office/drawing/2014/main" id="{D31D3BE4-2095-4459-B81A-0022FF1BF47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46584" y="369083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Direct Access Storage 5">
            <a:extLst>
              <a:ext uri="{FF2B5EF4-FFF2-40B4-BE49-F238E27FC236}">
                <a16:creationId xmlns:a16="http://schemas.microsoft.com/office/drawing/2014/main" id="{CBCE5469-CFAF-47BC-BB0E-BCC2EDEBF811}"/>
              </a:ext>
            </a:extLst>
          </p:cNvPr>
          <p:cNvSpPr/>
          <p:nvPr/>
        </p:nvSpPr>
        <p:spPr>
          <a:xfrm>
            <a:off x="6306958" y="3370117"/>
            <a:ext cx="960961" cy="248713"/>
          </a:xfrm>
          <a:prstGeom prst="flowChartMagneticDrum">
            <a:avLst/>
          </a:prstGeom>
          <a:ln>
            <a:solidFill>
              <a:schemeClr val="accent6">
                <a:lumMod val="75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Topic</a:t>
            </a:r>
            <a:endParaRPr lang="en-NL" sz="900" dirty="0"/>
          </a:p>
        </p:txBody>
      </p:sp>
      <p:sp>
        <p:nvSpPr>
          <p:cNvPr id="10" name="Rectangle: Rounded Corners 9">
            <a:extLst>
              <a:ext uri="{FF2B5EF4-FFF2-40B4-BE49-F238E27FC236}">
                <a16:creationId xmlns:a16="http://schemas.microsoft.com/office/drawing/2014/main" id="{62E665A0-4B9F-4BE4-AA49-AC359198325E}"/>
              </a:ext>
            </a:extLst>
          </p:cNvPr>
          <p:cNvSpPr/>
          <p:nvPr/>
        </p:nvSpPr>
        <p:spPr>
          <a:xfrm>
            <a:off x="4388284" y="4032862"/>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cxnSp>
        <p:nvCxnSpPr>
          <p:cNvPr id="12" name="Connector: Elbow 11">
            <a:extLst>
              <a:ext uri="{FF2B5EF4-FFF2-40B4-BE49-F238E27FC236}">
                <a16:creationId xmlns:a16="http://schemas.microsoft.com/office/drawing/2014/main" id="{0160AE00-67F8-42CF-8C6C-7145574A57B9}"/>
              </a:ext>
            </a:extLst>
          </p:cNvPr>
          <p:cNvCxnSpPr>
            <a:cxnSpLocks/>
            <a:endCxn id="6" idx="1"/>
          </p:cNvCxnSpPr>
          <p:nvPr/>
        </p:nvCxnSpPr>
        <p:spPr>
          <a:xfrm flipV="1">
            <a:off x="5305530" y="3494474"/>
            <a:ext cx="1001428" cy="8735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Lightning Bolt 12">
            <a:extLst>
              <a:ext uri="{FF2B5EF4-FFF2-40B4-BE49-F238E27FC236}">
                <a16:creationId xmlns:a16="http://schemas.microsoft.com/office/drawing/2014/main" id="{2282AC13-5FA3-48D7-9452-2D7A5B7FDD39}"/>
              </a:ext>
            </a:extLst>
          </p:cNvPr>
          <p:cNvSpPr/>
          <p:nvPr/>
        </p:nvSpPr>
        <p:spPr>
          <a:xfrm>
            <a:off x="5382504" y="4179218"/>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5" name="Rectangle: Rounded Corners 14">
            <a:extLst>
              <a:ext uri="{FF2B5EF4-FFF2-40B4-BE49-F238E27FC236}">
                <a16:creationId xmlns:a16="http://schemas.microsoft.com/office/drawing/2014/main" id="{79CA4534-C26A-47F0-B4DA-A914EAF5E114}"/>
              </a:ext>
            </a:extLst>
          </p:cNvPr>
          <p:cNvSpPr/>
          <p:nvPr/>
        </p:nvSpPr>
        <p:spPr>
          <a:xfrm>
            <a:off x="7876927" y="4034902"/>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cxnSp>
        <p:nvCxnSpPr>
          <p:cNvPr id="17" name="Connector: Elbow 16">
            <a:extLst>
              <a:ext uri="{FF2B5EF4-FFF2-40B4-BE49-F238E27FC236}">
                <a16:creationId xmlns:a16="http://schemas.microsoft.com/office/drawing/2014/main" id="{6BEB4CA1-78E9-4D28-95A3-31C9EA6B562D}"/>
              </a:ext>
            </a:extLst>
          </p:cNvPr>
          <p:cNvCxnSpPr>
            <a:cxnSpLocks/>
            <a:stCxn id="6" idx="4"/>
            <a:endCxn id="15" idx="0"/>
          </p:cNvCxnSpPr>
          <p:nvPr/>
        </p:nvCxnSpPr>
        <p:spPr>
          <a:xfrm>
            <a:off x="7267919" y="3494474"/>
            <a:ext cx="1067631" cy="540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F3899AC6-310B-41C7-8676-612E1494F57C}"/>
              </a:ext>
            </a:extLst>
          </p:cNvPr>
          <p:cNvSpPr/>
          <p:nvPr/>
        </p:nvSpPr>
        <p:spPr>
          <a:xfrm>
            <a:off x="7661410" y="3340042"/>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22" name="Picture 33" descr="Related image">
            <a:extLst>
              <a:ext uri="{FF2B5EF4-FFF2-40B4-BE49-F238E27FC236}">
                <a16:creationId xmlns:a16="http://schemas.microsoft.com/office/drawing/2014/main" id="{ADC832A7-B1B3-4D78-B9F3-7E7712BAD9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9691" y="4254117"/>
            <a:ext cx="794433" cy="370837"/>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Image result for java">
            <a:extLst>
              <a:ext uri="{FF2B5EF4-FFF2-40B4-BE49-F238E27FC236}">
                <a16:creationId xmlns:a16="http://schemas.microsoft.com/office/drawing/2014/main" id="{0874B61B-C236-4618-AC33-513E100CA8BB}"/>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6219" y="4215355"/>
            <a:ext cx="658662" cy="404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030982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9BDA-3E12-49F5-B31E-C14C8CCC734B}"/>
              </a:ext>
            </a:extLst>
          </p:cNvPr>
          <p:cNvSpPr>
            <a:spLocks noGrp="1"/>
          </p:cNvSpPr>
          <p:nvPr>
            <p:ph type="title"/>
          </p:nvPr>
        </p:nvSpPr>
        <p:spPr/>
        <p:txBody>
          <a:bodyPr/>
          <a:lstStyle/>
          <a:p>
            <a:r>
              <a:rPr lang="nl-NL" dirty="0" err="1"/>
              <a:t>Kafka</a:t>
            </a:r>
            <a:r>
              <a:rPr lang="nl-NL" dirty="0"/>
              <a:t> Node Client Producer</a:t>
            </a:r>
            <a:endParaRPr lang="en-NL" dirty="0"/>
          </a:p>
        </p:txBody>
      </p:sp>
      <p:sp>
        <p:nvSpPr>
          <p:cNvPr id="3" name="Content Placeholder 2">
            <a:extLst>
              <a:ext uri="{FF2B5EF4-FFF2-40B4-BE49-F238E27FC236}">
                <a16:creationId xmlns:a16="http://schemas.microsoft.com/office/drawing/2014/main" id="{3999CB98-B289-4536-A437-41241B93C98A}"/>
              </a:ext>
            </a:extLst>
          </p:cNvPr>
          <p:cNvSpPr>
            <a:spLocks noGrp="1"/>
          </p:cNvSpPr>
          <p:nvPr>
            <p:ph idx="1"/>
          </p:nvPr>
        </p:nvSpPr>
        <p:spPr/>
        <p:txBody>
          <a:bodyPr/>
          <a:lstStyle/>
          <a:p>
            <a:r>
              <a:rPr lang="nl-NL" dirty="0" err="1"/>
              <a:t>package.json</a:t>
            </a:r>
            <a:br>
              <a:rPr lang="nl-NL" dirty="0"/>
            </a:br>
            <a:br>
              <a:rPr lang="nl-NL" dirty="0"/>
            </a:br>
            <a:br>
              <a:rPr lang="nl-NL" dirty="0"/>
            </a:br>
            <a:br>
              <a:rPr lang="nl-NL" dirty="0"/>
            </a:br>
            <a:br>
              <a:rPr lang="nl-NL" dirty="0"/>
            </a:br>
            <a:br>
              <a:rPr lang="nl-NL" dirty="0"/>
            </a:br>
            <a:br>
              <a:rPr lang="nl-NL" dirty="0"/>
            </a:br>
            <a:endParaRPr lang="nl-NL" dirty="0"/>
          </a:p>
          <a:p>
            <a:r>
              <a:rPr lang="nl-NL" dirty="0" err="1"/>
              <a:t>npm</a:t>
            </a:r>
            <a:r>
              <a:rPr lang="nl-NL" dirty="0"/>
              <a:t> </a:t>
            </a:r>
            <a:r>
              <a:rPr lang="nl-NL" dirty="0" err="1"/>
              <a:t>install</a:t>
            </a:r>
            <a:endParaRPr lang="en-NL" dirty="0"/>
          </a:p>
        </p:txBody>
      </p:sp>
      <p:sp>
        <p:nvSpPr>
          <p:cNvPr id="4" name="Footer Placeholder 3">
            <a:extLst>
              <a:ext uri="{FF2B5EF4-FFF2-40B4-BE49-F238E27FC236}">
                <a16:creationId xmlns:a16="http://schemas.microsoft.com/office/drawing/2014/main" id="{49B85A53-3E45-4501-89D5-11A7ADDBD2D7}"/>
              </a:ext>
            </a:extLst>
          </p:cNvPr>
          <p:cNvSpPr>
            <a:spLocks noGrp="1"/>
          </p:cNvSpPr>
          <p:nvPr>
            <p:ph type="ftr" sz="quarter" idx="11"/>
          </p:nvPr>
        </p:nvSpPr>
        <p:spPr/>
        <p:txBody>
          <a:bodyPr/>
          <a:lstStyle/>
          <a:p>
            <a:r>
              <a:rPr lang="en-US"/>
              <a:t>What is Apache Kafka &amp; Why is it important </a:t>
            </a:r>
            <a:endParaRPr lang="nl-NL" dirty="0"/>
          </a:p>
        </p:txBody>
      </p:sp>
      <p:sp>
        <p:nvSpPr>
          <p:cNvPr id="5" name="Rectangle: Rounded Corners 4">
            <a:extLst>
              <a:ext uri="{FF2B5EF4-FFF2-40B4-BE49-F238E27FC236}">
                <a16:creationId xmlns:a16="http://schemas.microsoft.com/office/drawing/2014/main" id="{F6F530D9-B4A7-4D03-B2B7-7F7717587D75}"/>
              </a:ext>
            </a:extLst>
          </p:cNvPr>
          <p:cNvSpPr/>
          <p:nvPr/>
        </p:nvSpPr>
        <p:spPr>
          <a:xfrm>
            <a:off x="7621905" y="220500"/>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pic>
        <p:nvPicPr>
          <p:cNvPr id="6" name="Picture 33" descr="Related image">
            <a:extLst>
              <a:ext uri="{FF2B5EF4-FFF2-40B4-BE49-F238E27FC236}">
                <a16:creationId xmlns:a16="http://schemas.microsoft.com/office/drawing/2014/main" id="{3956AB32-4C75-4AAB-B1A4-D6E39A8DB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312" y="441755"/>
            <a:ext cx="794433" cy="3708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lucas_j\AppData\Local\Temp\SNAGHTML2bbd3d87.PNG">
            <a:extLst>
              <a:ext uri="{FF2B5EF4-FFF2-40B4-BE49-F238E27FC236}">
                <a16:creationId xmlns:a16="http://schemas.microsoft.com/office/drawing/2014/main" id="{E3409520-F615-4EB3-AABC-CC77B1E4DB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8470" y="821480"/>
            <a:ext cx="5031480" cy="2004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65ABDB2-C3B6-4D7F-80A1-07B96FF386EC}"/>
              </a:ext>
            </a:extLst>
          </p:cNvPr>
          <p:cNvPicPr>
            <a:picLocks noChangeAspect="1"/>
          </p:cNvPicPr>
          <p:nvPr/>
        </p:nvPicPr>
        <p:blipFill>
          <a:blip r:embed="rId4"/>
          <a:stretch>
            <a:fillRect/>
          </a:stretch>
        </p:blipFill>
        <p:spPr>
          <a:xfrm>
            <a:off x="0" y="3632598"/>
            <a:ext cx="9144000" cy="1149804"/>
          </a:xfrm>
          <a:prstGeom prst="rect">
            <a:avLst/>
          </a:prstGeom>
        </p:spPr>
      </p:pic>
      <p:sp>
        <p:nvSpPr>
          <p:cNvPr id="9" name="Lightning Bolt 8">
            <a:extLst>
              <a:ext uri="{FF2B5EF4-FFF2-40B4-BE49-F238E27FC236}">
                <a16:creationId xmlns:a16="http://schemas.microsoft.com/office/drawing/2014/main" id="{EB04D0B2-9895-4D71-9391-89C35B329745}"/>
              </a:ext>
            </a:extLst>
          </p:cNvPr>
          <p:cNvSpPr/>
          <p:nvPr/>
        </p:nvSpPr>
        <p:spPr>
          <a:xfrm>
            <a:off x="8836955" y="261212"/>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0" name="Straight Arrow Connector 9">
            <a:extLst>
              <a:ext uri="{FF2B5EF4-FFF2-40B4-BE49-F238E27FC236}">
                <a16:creationId xmlns:a16="http://schemas.microsoft.com/office/drawing/2014/main" id="{970F70E5-0F58-4D7C-BB8B-2CDE5F5320E7}"/>
              </a:ext>
            </a:extLst>
          </p:cNvPr>
          <p:cNvCxnSpPr/>
          <p:nvPr/>
        </p:nvCxnSpPr>
        <p:spPr>
          <a:xfrm>
            <a:off x="8539151" y="506250"/>
            <a:ext cx="41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81227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9BDA-3E12-49F5-B31E-C14C8CCC734B}"/>
              </a:ext>
            </a:extLst>
          </p:cNvPr>
          <p:cNvSpPr>
            <a:spLocks noGrp="1"/>
          </p:cNvSpPr>
          <p:nvPr>
            <p:ph type="title"/>
          </p:nvPr>
        </p:nvSpPr>
        <p:spPr/>
        <p:txBody>
          <a:bodyPr/>
          <a:lstStyle/>
          <a:p>
            <a:r>
              <a:rPr lang="nl-NL" dirty="0" err="1"/>
              <a:t>Kafka</a:t>
            </a:r>
            <a:r>
              <a:rPr lang="nl-NL" dirty="0"/>
              <a:t> Node Client (2)</a:t>
            </a:r>
            <a:endParaRPr lang="en-NL" dirty="0"/>
          </a:p>
        </p:txBody>
      </p:sp>
      <p:sp>
        <p:nvSpPr>
          <p:cNvPr id="5" name="Rectangle: Rounded Corners 4">
            <a:extLst>
              <a:ext uri="{FF2B5EF4-FFF2-40B4-BE49-F238E27FC236}">
                <a16:creationId xmlns:a16="http://schemas.microsoft.com/office/drawing/2014/main" id="{F6F530D9-B4A7-4D03-B2B7-7F7717587D75}"/>
              </a:ext>
            </a:extLst>
          </p:cNvPr>
          <p:cNvSpPr/>
          <p:nvPr/>
        </p:nvSpPr>
        <p:spPr>
          <a:xfrm>
            <a:off x="7621905" y="220500"/>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pic>
        <p:nvPicPr>
          <p:cNvPr id="6" name="Picture 33" descr="Related image">
            <a:extLst>
              <a:ext uri="{FF2B5EF4-FFF2-40B4-BE49-F238E27FC236}">
                <a16:creationId xmlns:a16="http://schemas.microsoft.com/office/drawing/2014/main" id="{3956AB32-4C75-4AAB-B1A4-D6E39A8DB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312" y="441755"/>
            <a:ext cx="794433" cy="37083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5ECC5337-1E17-4F51-8778-3B146B10F41A}"/>
              </a:ext>
            </a:extLst>
          </p:cNvPr>
          <p:cNvSpPr>
            <a:spLocks noGrp="1"/>
          </p:cNvSpPr>
          <p:nvPr>
            <p:ph idx="1"/>
          </p:nvPr>
        </p:nvSpPr>
        <p:spPr/>
        <p:txBody>
          <a:bodyPr/>
          <a:lstStyle/>
          <a:p>
            <a:endParaRPr lang="en-NL"/>
          </a:p>
        </p:txBody>
      </p:sp>
      <p:pic>
        <p:nvPicPr>
          <p:cNvPr id="10" name="Picture 9">
            <a:extLst>
              <a:ext uri="{FF2B5EF4-FFF2-40B4-BE49-F238E27FC236}">
                <a16:creationId xmlns:a16="http://schemas.microsoft.com/office/drawing/2014/main" id="{CCC0FD21-E822-4425-A31F-47362D8C4A6D}"/>
              </a:ext>
            </a:extLst>
          </p:cNvPr>
          <p:cNvPicPr>
            <a:picLocks noChangeAspect="1"/>
          </p:cNvPicPr>
          <p:nvPr/>
        </p:nvPicPr>
        <p:blipFill>
          <a:blip r:embed="rId3"/>
          <a:stretch>
            <a:fillRect/>
          </a:stretch>
        </p:blipFill>
        <p:spPr>
          <a:xfrm>
            <a:off x="447699" y="153755"/>
            <a:ext cx="6896300" cy="4701745"/>
          </a:xfrm>
          <a:prstGeom prst="rect">
            <a:avLst/>
          </a:prstGeom>
          <a:ln>
            <a:noFill/>
          </a:ln>
          <a:effectLst>
            <a:outerShdw blurRad="292100" dist="139700" dir="2700000" algn="tl" rotWithShape="0">
              <a:srgbClr val="333333">
                <a:alpha val="65000"/>
              </a:srgbClr>
            </a:outerShdw>
          </a:effectLst>
        </p:spPr>
      </p:pic>
      <p:sp>
        <p:nvSpPr>
          <p:cNvPr id="12" name="Lightning Bolt 11">
            <a:extLst>
              <a:ext uri="{FF2B5EF4-FFF2-40B4-BE49-F238E27FC236}">
                <a16:creationId xmlns:a16="http://schemas.microsoft.com/office/drawing/2014/main" id="{F5094BA5-0B09-4D3F-9504-9AFACC4C9475}"/>
              </a:ext>
            </a:extLst>
          </p:cNvPr>
          <p:cNvSpPr/>
          <p:nvPr/>
        </p:nvSpPr>
        <p:spPr>
          <a:xfrm>
            <a:off x="8836955" y="261212"/>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3" name="Straight Arrow Connector 12">
            <a:extLst>
              <a:ext uri="{FF2B5EF4-FFF2-40B4-BE49-F238E27FC236}">
                <a16:creationId xmlns:a16="http://schemas.microsoft.com/office/drawing/2014/main" id="{F3F440AE-B621-4FFB-8035-2FA28E784A3F}"/>
              </a:ext>
            </a:extLst>
          </p:cNvPr>
          <p:cNvCxnSpPr/>
          <p:nvPr/>
        </p:nvCxnSpPr>
        <p:spPr>
          <a:xfrm>
            <a:off x="8539151" y="506250"/>
            <a:ext cx="41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69579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59BDA-3E12-49F5-B31E-C14C8CCC734B}"/>
              </a:ext>
            </a:extLst>
          </p:cNvPr>
          <p:cNvSpPr>
            <a:spLocks noGrp="1"/>
          </p:cNvSpPr>
          <p:nvPr>
            <p:ph type="title"/>
          </p:nvPr>
        </p:nvSpPr>
        <p:spPr/>
        <p:txBody>
          <a:bodyPr/>
          <a:lstStyle/>
          <a:p>
            <a:r>
              <a:rPr lang="nl-NL" dirty="0" err="1"/>
              <a:t>Kafka</a:t>
            </a:r>
            <a:r>
              <a:rPr lang="nl-NL" dirty="0"/>
              <a:t> Node Client (3)</a:t>
            </a:r>
            <a:endParaRPr lang="en-NL" dirty="0"/>
          </a:p>
        </p:txBody>
      </p:sp>
      <p:sp>
        <p:nvSpPr>
          <p:cNvPr id="5" name="Rectangle: Rounded Corners 4">
            <a:extLst>
              <a:ext uri="{FF2B5EF4-FFF2-40B4-BE49-F238E27FC236}">
                <a16:creationId xmlns:a16="http://schemas.microsoft.com/office/drawing/2014/main" id="{F6F530D9-B4A7-4D03-B2B7-7F7717587D75}"/>
              </a:ext>
            </a:extLst>
          </p:cNvPr>
          <p:cNvSpPr/>
          <p:nvPr/>
        </p:nvSpPr>
        <p:spPr>
          <a:xfrm>
            <a:off x="7621905" y="220500"/>
            <a:ext cx="917246" cy="57150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pic>
        <p:nvPicPr>
          <p:cNvPr id="6" name="Picture 33" descr="Related image">
            <a:extLst>
              <a:ext uri="{FF2B5EF4-FFF2-40B4-BE49-F238E27FC236}">
                <a16:creationId xmlns:a16="http://schemas.microsoft.com/office/drawing/2014/main" id="{3956AB32-4C75-4AAB-B1A4-D6E39A8DB2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3312" y="441755"/>
            <a:ext cx="794433" cy="370837"/>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5ECC5337-1E17-4F51-8778-3B146B10F41A}"/>
              </a:ext>
            </a:extLst>
          </p:cNvPr>
          <p:cNvSpPr>
            <a:spLocks noGrp="1"/>
          </p:cNvSpPr>
          <p:nvPr>
            <p:ph idx="1"/>
          </p:nvPr>
        </p:nvSpPr>
        <p:spPr/>
        <p:txBody>
          <a:bodyPr/>
          <a:lstStyle/>
          <a:p>
            <a:r>
              <a:rPr lang="nl-NL" dirty="0"/>
              <a:t>Run</a:t>
            </a:r>
            <a:endParaRPr lang="en-NL" dirty="0"/>
          </a:p>
        </p:txBody>
      </p:sp>
      <p:sp>
        <p:nvSpPr>
          <p:cNvPr id="12" name="Lightning Bolt 11">
            <a:extLst>
              <a:ext uri="{FF2B5EF4-FFF2-40B4-BE49-F238E27FC236}">
                <a16:creationId xmlns:a16="http://schemas.microsoft.com/office/drawing/2014/main" id="{F5094BA5-0B09-4D3F-9504-9AFACC4C9475}"/>
              </a:ext>
            </a:extLst>
          </p:cNvPr>
          <p:cNvSpPr/>
          <p:nvPr/>
        </p:nvSpPr>
        <p:spPr>
          <a:xfrm>
            <a:off x="8836955" y="261212"/>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3" name="Straight Arrow Connector 12">
            <a:extLst>
              <a:ext uri="{FF2B5EF4-FFF2-40B4-BE49-F238E27FC236}">
                <a16:creationId xmlns:a16="http://schemas.microsoft.com/office/drawing/2014/main" id="{F3F440AE-B621-4FFB-8035-2FA28E784A3F}"/>
              </a:ext>
            </a:extLst>
          </p:cNvPr>
          <p:cNvCxnSpPr/>
          <p:nvPr/>
        </p:nvCxnSpPr>
        <p:spPr>
          <a:xfrm>
            <a:off x="8539151" y="506250"/>
            <a:ext cx="41240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35CF252-2DA3-4F58-9A17-4C695554691F}"/>
              </a:ext>
            </a:extLst>
          </p:cNvPr>
          <p:cNvPicPr>
            <a:picLocks noChangeAspect="1"/>
          </p:cNvPicPr>
          <p:nvPr/>
        </p:nvPicPr>
        <p:blipFill>
          <a:blip r:embed="rId3"/>
          <a:stretch>
            <a:fillRect/>
          </a:stretch>
        </p:blipFill>
        <p:spPr>
          <a:xfrm>
            <a:off x="1497242" y="936000"/>
            <a:ext cx="3197206" cy="263441"/>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0DE4920A-5BEE-411C-8941-742A7BF203A8}"/>
              </a:ext>
            </a:extLst>
          </p:cNvPr>
          <p:cNvPicPr>
            <a:picLocks noChangeAspect="1"/>
          </p:cNvPicPr>
          <p:nvPr/>
        </p:nvPicPr>
        <p:blipFill>
          <a:blip r:embed="rId4"/>
          <a:stretch>
            <a:fillRect/>
          </a:stretch>
        </p:blipFill>
        <p:spPr>
          <a:xfrm>
            <a:off x="414332" y="1833275"/>
            <a:ext cx="8315336" cy="852654"/>
          </a:xfrm>
          <a:prstGeom prst="rect">
            <a:avLst/>
          </a:prstGeom>
        </p:spPr>
      </p:pic>
    </p:spTree>
    <p:extLst>
      <p:ext uri="{BB962C8B-B14F-4D97-AF65-F5344CB8AC3E}">
        <p14:creationId xmlns:p14="http://schemas.microsoft.com/office/powerpoint/2010/main" val="7983588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6FA258-D677-4FB1-A963-8C45ACADAF86}"/>
              </a:ext>
            </a:extLst>
          </p:cNvPr>
          <p:cNvSpPr/>
          <p:nvPr/>
        </p:nvSpPr>
        <p:spPr>
          <a:xfrm>
            <a:off x="7619916" y="100427"/>
            <a:ext cx="1021897" cy="835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69FCE622-388A-4AF9-9223-C775CC6C7387}"/>
              </a:ext>
            </a:extLst>
          </p:cNvPr>
          <p:cNvSpPr>
            <a:spLocks noGrp="1"/>
          </p:cNvSpPr>
          <p:nvPr>
            <p:ph type="title"/>
          </p:nvPr>
        </p:nvSpPr>
        <p:spPr/>
        <p:txBody>
          <a:bodyPr/>
          <a:lstStyle/>
          <a:p>
            <a:r>
              <a:rPr lang="nl-NL" dirty="0" err="1"/>
              <a:t>Kafka</a:t>
            </a:r>
            <a:r>
              <a:rPr lang="nl-NL" dirty="0"/>
              <a:t> Java Client - Consumer</a:t>
            </a:r>
            <a:endParaRPr lang="en-NL" dirty="0"/>
          </a:p>
        </p:txBody>
      </p:sp>
      <p:sp>
        <p:nvSpPr>
          <p:cNvPr id="3" name="Content Placeholder 2">
            <a:extLst>
              <a:ext uri="{FF2B5EF4-FFF2-40B4-BE49-F238E27FC236}">
                <a16:creationId xmlns:a16="http://schemas.microsoft.com/office/drawing/2014/main" id="{7142ED0C-7C3F-4E41-B8BF-F1406B66404A}"/>
              </a:ext>
            </a:extLst>
          </p:cNvPr>
          <p:cNvSpPr>
            <a:spLocks noGrp="1"/>
          </p:cNvSpPr>
          <p:nvPr>
            <p:ph idx="1"/>
          </p:nvPr>
        </p:nvSpPr>
        <p:spPr/>
        <p:txBody>
          <a:bodyPr/>
          <a:lstStyle/>
          <a:p>
            <a:r>
              <a:rPr lang="nl-NL" dirty="0" err="1"/>
              <a:t>mvn</a:t>
            </a:r>
            <a:r>
              <a:rPr lang="nl-NL" dirty="0"/>
              <a:t> </a:t>
            </a:r>
            <a:r>
              <a:rPr lang="nl-NL" dirty="0" err="1"/>
              <a:t>init</a:t>
            </a:r>
            <a:endParaRPr lang="nl-NL" dirty="0"/>
          </a:p>
          <a:p>
            <a:pPr marL="0" indent="0">
              <a:buNone/>
            </a:pPr>
            <a:br>
              <a:rPr lang="nl-NL" dirty="0"/>
            </a:br>
            <a:br>
              <a:rPr lang="nl-NL" dirty="0"/>
            </a:br>
            <a:endParaRPr lang="nl-NL" dirty="0"/>
          </a:p>
          <a:p>
            <a:r>
              <a:rPr lang="nl-NL" dirty="0"/>
              <a:t>pom.xml</a:t>
            </a:r>
          </a:p>
          <a:p>
            <a:endParaRPr lang="en-NL" dirty="0"/>
          </a:p>
        </p:txBody>
      </p:sp>
      <p:sp>
        <p:nvSpPr>
          <p:cNvPr id="4" name="Footer Placeholder 3">
            <a:extLst>
              <a:ext uri="{FF2B5EF4-FFF2-40B4-BE49-F238E27FC236}">
                <a16:creationId xmlns:a16="http://schemas.microsoft.com/office/drawing/2014/main" id="{8306E570-B806-484F-BFFC-E356643FE62C}"/>
              </a:ext>
            </a:extLst>
          </p:cNvPr>
          <p:cNvSpPr>
            <a:spLocks noGrp="1"/>
          </p:cNvSpPr>
          <p:nvPr>
            <p:ph type="ftr" sz="quarter" idx="11"/>
          </p:nvPr>
        </p:nvSpPr>
        <p:spPr/>
        <p:txBody>
          <a:bodyPr/>
          <a:lstStyle/>
          <a:p>
            <a:r>
              <a:rPr lang="en-US"/>
              <a:t>What is Apache Kafka &amp; Why is it important </a:t>
            </a:r>
            <a:endParaRPr lang="nl-NL" dirty="0"/>
          </a:p>
        </p:txBody>
      </p:sp>
      <p:sp>
        <p:nvSpPr>
          <p:cNvPr id="5" name="Rectangle: Rounded Corners 4">
            <a:extLst>
              <a:ext uri="{FF2B5EF4-FFF2-40B4-BE49-F238E27FC236}">
                <a16:creationId xmlns:a16="http://schemas.microsoft.com/office/drawing/2014/main" id="{FDCF333F-2661-4B63-B9EE-DF3956626BE8}"/>
              </a:ext>
            </a:extLst>
          </p:cNvPr>
          <p:cNvSpPr/>
          <p:nvPr/>
        </p:nvSpPr>
        <p:spPr>
          <a:xfrm>
            <a:off x="8130865" y="179630"/>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pic>
        <p:nvPicPr>
          <p:cNvPr id="8" name="Picture 4" descr="Image result for java">
            <a:extLst>
              <a:ext uri="{FF2B5EF4-FFF2-40B4-BE49-F238E27FC236}">
                <a16:creationId xmlns:a16="http://schemas.microsoft.com/office/drawing/2014/main" id="{8A77BA13-F84C-4A54-A0CC-39764885719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0157" y="360083"/>
            <a:ext cx="658662" cy="40460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035D115-68FB-40F8-B96F-15FD4EFDF691}"/>
              </a:ext>
            </a:extLst>
          </p:cNvPr>
          <p:cNvCxnSpPr>
            <a:cxnSpLocks/>
            <a:endCxn id="5" idx="1"/>
          </p:cNvCxnSpPr>
          <p:nvPr/>
        </p:nvCxnSpPr>
        <p:spPr>
          <a:xfrm>
            <a:off x="7602930" y="465380"/>
            <a:ext cx="527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Lightning Bolt 6">
            <a:extLst>
              <a:ext uri="{FF2B5EF4-FFF2-40B4-BE49-F238E27FC236}">
                <a16:creationId xmlns:a16="http://schemas.microsoft.com/office/drawing/2014/main" id="{7B301D2D-43B6-4B74-8880-A3A4184241BA}"/>
              </a:ext>
            </a:extLst>
          </p:cNvPr>
          <p:cNvSpPr/>
          <p:nvPr/>
        </p:nvSpPr>
        <p:spPr>
          <a:xfrm>
            <a:off x="7538284" y="325986"/>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13" name="Picture 12">
            <a:extLst>
              <a:ext uri="{FF2B5EF4-FFF2-40B4-BE49-F238E27FC236}">
                <a16:creationId xmlns:a16="http://schemas.microsoft.com/office/drawing/2014/main" id="{CF50EA4D-4B80-46C1-AC9C-4AFC64FC3302}"/>
              </a:ext>
            </a:extLst>
          </p:cNvPr>
          <p:cNvPicPr>
            <a:picLocks noChangeAspect="1"/>
          </p:cNvPicPr>
          <p:nvPr/>
        </p:nvPicPr>
        <p:blipFill>
          <a:blip r:embed="rId3"/>
          <a:stretch>
            <a:fillRect/>
          </a:stretch>
        </p:blipFill>
        <p:spPr>
          <a:xfrm>
            <a:off x="1799998" y="1206178"/>
            <a:ext cx="6671138" cy="433435"/>
          </a:xfrm>
          <a:prstGeom prst="rect">
            <a:avLst/>
          </a:prstGeom>
        </p:spPr>
      </p:pic>
      <p:pic>
        <p:nvPicPr>
          <p:cNvPr id="9218" name="Picture 2" descr="C:\Users\lucas_j\AppData\Local\Temp\SNAGHTML2bf37d1a.PNG">
            <a:extLst>
              <a:ext uri="{FF2B5EF4-FFF2-40B4-BE49-F238E27FC236}">
                <a16:creationId xmlns:a16="http://schemas.microsoft.com/office/drawing/2014/main" id="{C0B5FA16-6491-4494-B22F-FAA669C827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998" y="2370182"/>
            <a:ext cx="3675008" cy="2267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77988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6FA258-D677-4FB1-A963-8C45ACADAF86}"/>
              </a:ext>
            </a:extLst>
          </p:cNvPr>
          <p:cNvSpPr/>
          <p:nvPr/>
        </p:nvSpPr>
        <p:spPr>
          <a:xfrm>
            <a:off x="7619916" y="100427"/>
            <a:ext cx="1021897" cy="835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69FCE622-388A-4AF9-9223-C775CC6C7387}"/>
              </a:ext>
            </a:extLst>
          </p:cNvPr>
          <p:cNvSpPr>
            <a:spLocks noGrp="1"/>
          </p:cNvSpPr>
          <p:nvPr>
            <p:ph type="title"/>
          </p:nvPr>
        </p:nvSpPr>
        <p:spPr/>
        <p:txBody>
          <a:bodyPr/>
          <a:lstStyle/>
          <a:p>
            <a:r>
              <a:rPr lang="nl-NL" dirty="0" err="1"/>
              <a:t>Kafka</a:t>
            </a:r>
            <a:r>
              <a:rPr lang="nl-NL" dirty="0"/>
              <a:t> Java Client - Consumer</a:t>
            </a:r>
            <a:endParaRPr lang="en-NL" dirty="0"/>
          </a:p>
        </p:txBody>
      </p:sp>
      <p:sp>
        <p:nvSpPr>
          <p:cNvPr id="3" name="Content Placeholder 2">
            <a:extLst>
              <a:ext uri="{FF2B5EF4-FFF2-40B4-BE49-F238E27FC236}">
                <a16:creationId xmlns:a16="http://schemas.microsoft.com/office/drawing/2014/main" id="{7142ED0C-7C3F-4E41-B8BF-F1406B66404A}"/>
              </a:ext>
            </a:extLst>
          </p:cNvPr>
          <p:cNvSpPr>
            <a:spLocks noGrp="1"/>
          </p:cNvSpPr>
          <p:nvPr>
            <p:ph idx="1"/>
          </p:nvPr>
        </p:nvSpPr>
        <p:spPr/>
        <p:txBody>
          <a:bodyPr/>
          <a:lstStyle/>
          <a:p>
            <a:pPr marL="0" indent="0">
              <a:buNone/>
            </a:pPr>
            <a:br>
              <a:rPr lang="nl-NL" dirty="0"/>
            </a:br>
            <a:br>
              <a:rPr lang="nl-NL" dirty="0"/>
            </a:br>
            <a:endParaRPr lang="nl-NL" dirty="0"/>
          </a:p>
          <a:p>
            <a:endParaRPr lang="en-NL" dirty="0"/>
          </a:p>
        </p:txBody>
      </p:sp>
      <p:sp>
        <p:nvSpPr>
          <p:cNvPr id="4" name="Footer Placeholder 3">
            <a:extLst>
              <a:ext uri="{FF2B5EF4-FFF2-40B4-BE49-F238E27FC236}">
                <a16:creationId xmlns:a16="http://schemas.microsoft.com/office/drawing/2014/main" id="{8306E570-B806-484F-BFFC-E356643FE62C}"/>
              </a:ext>
            </a:extLst>
          </p:cNvPr>
          <p:cNvSpPr>
            <a:spLocks noGrp="1"/>
          </p:cNvSpPr>
          <p:nvPr>
            <p:ph type="ftr" sz="quarter" idx="11"/>
          </p:nvPr>
        </p:nvSpPr>
        <p:spPr/>
        <p:txBody>
          <a:bodyPr/>
          <a:lstStyle/>
          <a:p>
            <a:r>
              <a:rPr lang="en-US"/>
              <a:t>What is Apache Kafka &amp; Why is it important </a:t>
            </a:r>
            <a:endParaRPr lang="nl-NL" dirty="0"/>
          </a:p>
        </p:txBody>
      </p:sp>
      <p:sp>
        <p:nvSpPr>
          <p:cNvPr id="5" name="Rectangle: Rounded Corners 4">
            <a:extLst>
              <a:ext uri="{FF2B5EF4-FFF2-40B4-BE49-F238E27FC236}">
                <a16:creationId xmlns:a16="http://schemas.microsoft.com/office/drawing/2014/main" id="{FDCF333F-2661-4B63-B9EE-DF3956626BE8}"/>
              </a:ext>
            </a:extLst>
          </p:cNvPr>
          <p:cNvSpPr/>
          <p:nvPr/>
        </p:nvSpPr>
        <p:spPr>
          <a:xfrm>
            <a:off x="8130865" y="179630"/>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pic>
        <p:nvPicPr>
          <p:cNvPr id="8" name="Picture 4" descr="Image result for java">
            <a:extLst>
              <a:ext uri="{FF2B5EF4-FFF2-40B4-BE49-F238E27FC236}">
                <a16:creationId xmlns:a16="http://schemas.microsoft.com/office/drawing/2014/main" id="{8A77BA13-F84C-4A54-A0CC-39764885719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0157" y="360083"/>
            <a:ext cx="658662" cy="40460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035D115-68FB-40F8-B96F-15FD4EFDF691}"/>
              </a:ext>
            </a:extLst>
          </p:cNvPr>
          <p:cNvCxnSpPr>
            <a:cxnSpLocks/>
            <a:endCxn id="5" idx="1"/>
          </p:cNvCxnSpPr>
          <p:nvPr/>
        </p:nvCxnSpPr>
        <p:spPr>
          <a:xfrm>
            <a:off x="7602930" y="465380"/>
            <a:ext cx="527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Lightning Bolt 6">
            <a:extLst>
              <a:ext uri="{FF2B5EF4-FFF2-40B4-BE49-F238E27FC236}">
                <a16:creationId xmlns:a16="http://schemas.microsoft.com/office/drawing/2014/main" id="{7B301D2D-43B6-4B74-8880-A3A4184241BA}"/>
              </a:ext>
            </a:extLst>
          </p:cNvPr>
          <p:cNvSpPr/>
          <p:nvPr/>
        </p:nvSpPr>
        <p:spPr>
          <a:xfrm>
            <a:off x="7538284" y="325986"/>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6" name="Picture 5">
            <a:extLst>
              <a:ext uri="{FF2B5EF4-FFF2-40B4-BE49-F238E27FC236}">
                <a16:creationId xmlns:a16="http://schemas.microsoft.com/office/drawing/2014/main" id="{7F0D8817-ED86-44C6-9F77-8EA3968B5AE5}"/>
              </a:ext>
            </a:extLst>
          </p:cNvPr>
          <p:cNvPicPr>
            <a:picLocks noChangeAspect="1"/>
          </p:cNvPicPr>
          <p:nvPr/>
        </p:nvPicPr>
        <p:blipFill>
          <a:blip r:embed="rId3"/>
          <a:stretch>
            <a:fillRect/>
          </a:stretch>
        </p:blipFill>
        <p:spPr>
          <a:xfrm>
            <a:off x="502187" y="100427"/>
            <a:ext cx="6039338" cy="478341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2510818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B06FA258-D677-4FB1-A963-8C45ACADAF86}"/>
              </a:ext>
            </a:extLst>
          </p:cNvPr>
          <p:cNvSpPr/>
          <p:nvPr/>
        </p:nvSpPr>
        <p:spPr>
          <a:xfrm>
            <a:off x="7619916" y="100427"/>
            <a:ext cx="1021897" cy="8355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69FCE622-388A-4AF9-9223-C775CC6C7387}"/>
              </a:ext>
            </a:extLst>
          </p:cNvPr>
          <p:cNvSpPr>
            <a:spLocks noGrp="1"/>
          </p:cNvSpPr>
          <p:nvPr>
            <p:ph type="title"/>
          </p:nvPr>
        </p:nvSpPr>
        <p:spPr/>
        <p:txBody>
          <a:bodyPr/>
          <a:lstStyle/>
          <a:p>
            <a:r>
              <a:rPr lang="nl-NL" dirty="0" err="1"/>
              <a:t>Kafka</a:t>
            </a:r>
            <a:r>
              <a:rPr lang="nl-NL" dirty="0"/>
              <a:t> Java Client – Consumer (3)</a:t>
            </a:r>
            <a:endParaRPr lang="en-NL" dirty="0"/>
          </a:p>
        </p:txBody>
      </p:sp>
      <p:sp>
        <p:nvSpPr>
          <p:cNvPr id="3" name="Content Placeholder 2">
            <a:extLst>
              <a:ext uri="{FF2B5EF4-FFF2-40B4-BE49-F238E27FC236}">
                <a16:creationId xmlns:a16="http://schemas.microsoft.com/office/drawing/2014/main" id="{7142ED0C-7C3F-4E41-B8BF-F1406B66404A}"/>
              </a:ext>
            </a:extLst>
          </p:cNvPr>
          <p:cNvSpPr>
            <a:spLocks noGrp="1"/>
          </p:cNvSpPr>
          <p:nvPr>
            <p:ph idx="1"/>
          </p:nvPr>
        </p:nvSpPr>
        <p:spPr/>
        <p:txBody>
          <a:bodyPr/>
          <a:lstStyle/>
          <a:p>
            <a:r>
              <a:rPr lang="nl-NL" dirty="0"/>
              <a:t>Run</a:t>
            </a:r>
            <a:br>
              <a:rPr lang="nl-NL" dirty="0"/>
            </a:br>
            <a:br>
              <a:rPr lang="nl-NL" dirty="0"/>
            </a:br>
            <a:endParaRPr lang="nl-NL" dirty="0"/>
          </a:p>
          <a:p>
            <a:endParaRPr lang="en-NL" dirty="0"/>
          </a:p>
        </p:txBody>
      </p:sp>
      <p:sp>
        <p:nvSpPr>
          <p:cNvPr id="4" name="Footer Placeholder 3">
            <a:extLst>
              <a:ext uri="{FF2B5EF4-FFF2-40B4-BE49-F238E27FC236}">
                <a16:creationId xmlns:a16="http://schemas.microsoft.com/office/drawing/2014/main" id="{8306E570-B806-484F-BFFC-E356643FE62C}"/>
              </a:ext>
            </a:extLst>
          </p:cNvPr>
          <p:cNvSpPr>
            <a:spLocks noGrp="1"/>
          </p:cNvSpPr>
          <p:nvPr>
            <p:ph type="ftr" sz="quarter" idx="11"/>
          </p:nvPr>
        </p:nvSpPr>
        <p:spPr/>
        <p:txBody>
          <a:bodyPr/>
          <a:lstStyle/>
          <a:p>
            <a:r>
              <a:rPr lang="en-US"/>
              <a:t>What is Apache Kafka &amp; Why is it important </a:t>
            </a:r>
            <a:endParaRPr lang="nl-NL" dirty="0"/>
          </a:p>
        </p:txBody>
      </p:sp>
      <p:sp>
        <p:nvSpPr>
          <p:cNvPr id="5" name="Rectangle: Rounded Corners 4">
            <a:extLst>
              <a:ext uri="{FF2B5EF4-FFF2-40B4-BE49-F238E27FC236}">
                <a16:creationId xmlns:a16="http://schemas.microsoft.com/office/drawing/2014/main" id="{FDCF333F-2661-4B63-B9EE-DF3956626BE8}"/>
              </a:ext>
            </a:extLst>
          </p:cNvPr>
          <p:cNvSpPr/>
          <p:nvPr/>
        </p:nvSpPr>
        <p:spPr>
          <a:xfrm>
            <a:off x="8130865" y="179630"/>
            <a:ext cx="917246" cy="5715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dirty="0"/>
          </a:p>
        </p:txBody>
      </p:sp>
      <p:pic>
        <p:nvPicPr>
          <p:cNvPr id="8" name="Picture 4" descr="Image result for java">
            <a:extLst>
              <a:ext uri="{FF2B5EF4-FFF2-40B4-BE49-F238E27FC236}">
                <a16:creationId xmlns:a16="http://schemas.microsoft.com/office/drawing/2014/main" id="{8A77BA13-F84C-4A54-A0CC-397648857196}"/>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60157" y="360083"/>
            <a:ext cx="658662" cy="404607"/>
          </a:xfrm>
          <a:prstGeom prst="rect">
            <a:avLst/>
          </a:prstGeom>
          <a:noFill/>
          <a:extLst>
            <a:ext uri="{909E8E84-426E-40DD-AFC4-6F175D3DCCD1}">
              <a14:hiddenFill xmlns:a14="http://schemas.microsoft.com/office/drawing/2010/main">
                <a:solidFill>
                  <a:srgbClr val="FFFFFF"/>
                </a:solidFill>
              </a14:hiddenFill>
            </a:ext>
          </a:extLst>
        </p:spPr>
      </p:pic>
      <p:cxnSp>
        <p:nvCxnSpPr>
          <p:cNvPr id="10" name="Straight Arrow Connector 9">
            <a:extLst>
              <a:ext uri="{FF2B5EF4-FFF2-40B4-BE49-F238E27FC236}">
                <a16:creationId xmlns:a16="http://schemas.microsoft.com/office/drawing/2014/main" id="{9035D115-68FB-40F8-B96F-15FD4EFDF691}"/>
              </a:ext>
            </a:extLst>
          </p:cNvPr>
          <p:cNvCxnSpPr>
            <a:cxnSpLocks/>
            <a:endCxn id="5" idx="1"/>
          </p:cNvCxnSpPr>
          <p:nvPr/>
        </p:nvCxnSpPr>
        <p:spPr>
          <a:xfrm>
            <a:off x="7602930" y="465380"/>
            <a:ext cx="52793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Lightning Bolt 6">
            <a:extLst>
              <a:ext uri="{FF2B5EF4-FFF2-40B4-BE49-F238E27FC236}">
                <a16:creationId xmlns:a16="http://schemas.microsoft.com/office/drawing/2014/main" id="{7B301D2D-43B6-4B74-8880-A3A4184241BA}"/>
              </a:ext>
            </a:extLst>
          </p:cNvPr>
          <p:cNvSpPr/>
          <p:nvPr/>
        </p:nvSpPr>
        <p:spPr>
          <a:xfrm>
            <a:off x="7538284" y="325986"/>
            <a:ext cx="269004" cy="27878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pic>
        <p:nvPicPr>
          <p:cNvPr id="9" name="Picture 8">
            <a:extLst>
              <a:ext uri="{FF2B5EF4-FFF2-40B4-BE49-F238E27FC236}">
                <a16:creationId xmlns:a16="http://schemas.microsoft.com/office/drawing/2014/main" id="{EB5454DC-ECA3-417F-9607-606AF7AFF7C7}"/>
              </a:ext>
            </a:extLst>
          </p:cNvPr>
          <p:cNvPicPr>
            <a:picLocks noChangeAspect="1"/>
          </p:cNvPicPr>
          <p:nvPr/>
        </p:nvPicPr>
        <p:blipFill>
          <a:blip r:embed="rId3"/>
          <a:stretch>
            <a:fillRect/>
          </a:stretch>
        </p:blipFill>
        <p:spPr>
          <a:xfrm>
            <a:off x="1456838" y="830333"/>
            <a:ext cx="6624000" cy="540085"/>
          </a:xfrm>
          <a:prstGeom prst="rect">
            <a:avLst/>
          </a:prstGeom>
        </p:spPr>
      </p:pic>
      <p:pic>
        <p:nvPicPr>
          <p:cNvPr id="11" name="Picture 10">
            <a:extLst>
              <a:ext uri="{FF2B5EF4-FFF2-40B4-BE49-F238E27FC236}">
                <a16:creationId xmlns:a16="http://schemas.microsoft.com/office/drawing/2014/main" id="{8E5A8397-38DF-4985-96EE-D4D0227E50BC}"/>
              </a:ext>
            </a:extLst>
          </p:cNvPr>
          <p:cNvPicPr>
            <a:picLocks noChangeAspect="1"/>
          </p:cNvPicPr>
          <p:nvPr/>
        </p:nvPicPr>
        <p:blipFill>
          <a:blip r:embed="rId4"/>
          <a:stretch>
            <a:fillRect/>
          </a:stretch>
        </p:blipFill>
        <p:spPr>
          <a:xfrm>
            <a:off x="303809" y="1760692"/>
            <a:ext cx="8536382" cy="789148"/>
          </a:xfrm>
          <a:prstGeom prst="rect">
            <a:avLst/>
          </a:prstGeom>
        </p:spPr>
      </p:pic>
      <p:pic>
        <p:nvPicPr>
          <p:cNvPr id="14" name="Picture 13">
            <a:extLst>
              <a:ext uri="{FF2B5EF4-FFF2-40B4-BE49-F238E27FC236}">
                <a16:creationId xmlns:a16="http://schemas.microsoft.com/office/drawing/2014/main" id="{D5C2EEE4-E151-4577-93E0-985115793618}"/>
              </a:ext>
            </a:extLst>
          </p:cNvPr>
          <p:cNvPicPr>
            <a:picLocks noChangeAspect="1"/>
          </p:cNvPicPr>
          <p:nvPr/>
        </p:nvPicPr>
        <p:blipFill>
          <a:blip r:embed="rId5"/>
          <a:stretch>
            <a:fillRect/>
          </a:stretch>
        </p:blipFill>
        <p:spPr>
          <a:xfrm>
            <a:off x="112590" y="2890480"/>
            <a:ext cx="8918819" cy="1076533"/>
          </a:xfrm>
          <a:prstGeom prst="rect">
            <a:avLst/>
          </a:prstGeom>
        </p:spPr>
      </p:pic>
    </p:spTree>
    <p:extLst>
      <p:ext uri="{BB962C8B-B14F-4D97-AF65-F5344CB8AC3E}">
        <p14:creationId xmlns:p14="http://schemas.microsoft.com/office/powerpoint/2010/main" val="4097221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embracing Apache Kafka</a:t>
            </a:r>
            <a:endParaRPr lang="nl-NL" dirty="0"/>
          </a:p>
        </p:txBody>
      </p:sp>
      <p:sp>
        <p:nvSpPr>
          <p:cNvPr id="3" name="Content Placeholder 2"/>
          <p:cNvSpPr>
            <a:spLocks noGrp="1"/>
          </p:cNvSpPr>
          <p:nvPr>
            <p:ph idx="1"/>
          </p:nvPr>
        </p:nvSpPr>
        <p:spPr/>
        <p:txBody>
          <a:bodyPr/>
          <a:lstStyle/>
          <a:p>
            <a:r>
              <a:rPr lang="en-US" dirty="0"/>
              <a:t>Event Hub Cloud Service = Managed Apache Kafka platform</a:t>
            </a:r>
          </a:p>
          <a:p>
            <a:pPr lvl="1"/>
            <a:r>
              <a:rPr lang="en-US" dirty="0"/>
              <a:t>Managed Topics have been announced too</a:t>
            </a:r>
          </a:p>
          <a:p>
            <a:r>
              <a:rPr lang="en-US" dirty="0"/>
              <a:t>Oracle Cloud Infrastructure: Telemetry &amp; Streaming</a:t>
            </a:r>
          </a:p>
          <a:p>
            <a:r>
              <a:rPr lang="en-US" dirty="0"/>
              <a:t>Read from Kafka Topic in Oracle Database SQL queries</a:t>
            </a:r>
          </a:p>
          <a:p>
            <a:pPr lvl="1"/>
            <a:r>
              <a:rPr lang="en-US" dirty="0"/>
              <a:t>And publish to Kafka Topic from Oracle Database PL/SQL</a:t>
            </a:r>
          </a:p>
          <a:p>
            <a:r>
              <a:rPr lang="en-US" dirty="0"/>
              <a:t>Kafka as source for Data Integration Platform (Golden Gate and ODI)</a:t>
            </a:r>
          </a:p>
          <a:p>
            <a:r>
              <a:rPr lang="en-US" dirty="0"/>
              <a:t>Data Pipeline with Data Hub (Apache Cassandra) &amp; Event Hub</a:t>
            </a:r>
          </a:p>
          <a:p>
            <a:r>
              <a:rPr lang="en-US" dirty="0"/>
              <a:t>Oracle Service Bus Kafka Adapter</a:t>
            </a:r>
          </a:p>
          <a:p>
            <a:r>
              <a:rPr lang="en-US" dirty="0"/>
              <a:t>Integration Cloud</a:t>
            </a:r>
          </a:p>
          <a:p>
            <a:r>
              <a:rPr lang="en-US" dirty="0"/>
              <a:t>Stream Analytics (aka Stream Explorer </a:t>
            </a:r>
            <a:r>
              <a:rPr lang="en-US" dirty="0" err="1"/>
              <a:t>fka</a:t>
            </a:r>
            <a:r>
              <a:rPr lang="en-US" dirty="0"/>
              <a:t> Oracle Event Processor)</a:t>
            </a:r>
          </a:p>
          <a:p>
            <a:r>
              <a:rPr lang="en-US" dirty="0"/>
              <a:t>Oracle Native Container and </a:t>
            </a:r>
            <a:r>
              <a:rPr lang="en-US" dirty="0" err="1"/>
              <a:t>Microservices</a:t>
            </a:r>
            <a:r>
              <a:rPr lang="en-US" dirty="0"/>
              <a:t> Platform</a:t>
            </a:r>
          </a:p>
          <a:p>
            <a:r>
              <a:rPr lang="en-US" dirty="0" err="1"/>
              <a:t>Fn</a:t>
            </a:r>
            <a:r>
              <a:rPr lang="en-US" dirty="0"/>
              <a:t> Serverless Platform – triggered by and publishing to</a:t>
            </a:r>
          </a:p>
          <a:p>
            <a:r>
              <a:rPr lang="en-US" dirty="0"/>
              <a:t>Visual Builder &amp; JET - real time push based on Apache Kafka</a:t>
            </a:r>
          </a:p>
          <a:p>
            <a:r>
              <a:rPr lang="en-US" dirty="0"/>
              <a:t>In general – the bridge between on premises </a:t>
            </a:r>
            <a:r>
              <a:rPr lang="en-US" dirty="0">
                <a:sym typeface="Wingdings" panose="05000000000000000000" pitchFamily="2" charset="2"/>
              </a:rPr>
              <a:t> [public] Cloud</a:t>
            </a:r>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2052" name="Picture 4" descr="Image result for oracle event hub"/>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37" t="8619" r="23950"/>
          <a:stretch/>
        </p:blipFill>
        <p:spPr bwMode="auto">
          <a:xfrm>
            <a:off x="7088922" y="793611"/>
            <a:ext cx="1425039" cy="1402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219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nl-NL" dirty="0"/>
          </a:p>
        </p:txBody>
      </p:sp>
      <p:sp>
        <p:nvSpPr>
          <p:cNvPr id="3" name="Content Placeholder 2"/>
          <p:cNvSpPr>
            <a:spLocks noGrp="1"/>
          </p:cNvSpPr>
          <p:nvPr>
            <p:ph idx="1"/>
          </p:nvPr>
        </p:nvSpPr>
        <p:spPr>
          <a:xfrm>
            <a:off x="720003" y="936000"/>
            <a:ext cx="7392719" cy="3780000"/>
          </a:xfrm>
        </p:spPr>
        <p:txBody>
          <a:bodyPr/>
          <a:lstStyle/>
          <a:p>
            <a:r>
              <a:rPr lang="en-US" dirty="0"/>
              <a:t> 	=&gt;				==		=&gt; </a:t>
            </a:r>
            <a:br>
              <a:rPr lang="en-US" dirty="0"/>
            </a:br>
            <a:endParaRPr lang="en-US" dirty="0"/>
          </a:p>
          <a:p>
            <a:r>
              <a:rPr lang="en-US" dirty="0"/>
              <a:t>Apache Kafka is emerging as platform of choice for message exchange in a world of</a:t>
            </a:r>
          </a:p>
          <a:p>
            <a:pPr lvl="1"/>
            <a:r>
              <a:rPr lang="en-US" dirty="0" err="1"/>
              <a:t>Microservices</a:t>
            </a:r>
            <a:endParaRPr lang="en-US" dirty="0"/>
          </a:p>
          <a:p>
            <a:pPr lvl="1"/>
            <a:r>
              <a:rPr lang="en-US" dirty="0"/>
              <a:t>CQRS and Data Source Synchronization</a:t>
            </a:r>
          </a:p>
          <a:p>
            <a:pPr lvl="1"/>
            <a:r>
              <a:rPr lang="en-US" dirty="0"/>
              <a:t>Clouds</a:t>
            </a:r>
          </a:p>
          <a:p>
            <a:pPr lvl="1"/>
            <a:r>
              <a:rPr lang="en-US" dirty="0"/>
              <a:t>Fast Data (</a:t>
            </a:r>
            <a:r>
              <a:rPr lang="en-US" dirty="0" err="1"/>
              <a:t>IoT</a:t>
            </a:r>
            <a:r>
              <a:rPr lang="en-US" dirty="0"/>
              <a:t>) and Streaming Analysis</a:t>
            </a:r>
          </a:p>
          <a:p>
            <a:pPr lvl="1"/>
            <a:r>
              <a:rPr lang="en-US" dirty="0"/>
              <a:t>Real time data integration &amp; distribution</a:t>
            </a:r>
          </a:p>
          <a:p>
            <a:r>
              <a:rPr lang="en-US" dirty="0"/>
              <a:t>Oracle is rapidly embracing Apache Kafka on various levels</a:t>
            </a:r>
          </a:p>
          <a:p>
            <a:r>
              <a:rPr lang="en-US" dirty="0"/>
              <a:t>Getting started with Apache Kafka is not very hard at all</a:t>
            </a:r>
          </a:p>
          <a:p>
            <a:pPr lvl="1"/>
            <a:r>
              <a:rPr lang="en-US" dirty="0"/>
              <a:t>The platform is open source – and has broad client support (Java, Node, …)</a:t>
            </a:r>
          </a:p>
          <a:p>
            <a:pPr lvl="1"/>
            <a:r>
              <a:rPr lang="en-US" dirty="0"/>
              <a:t>Many resources are available – tutorials, blog article, demonstrations, presentation slides and recordings of conference sessions, samples on GitHub</a:t>
            </a:r>
          </a:p>
          <a:p>
            <a:pPr lvl="1"/>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37862" y="832040"/>
            <a:ext cx="867246" cy="4558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8919" y="936000"/>
            <a:ext cx="336226" cy="2735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clrChange>
              <a:clrFrom>
                <a:srgbClr val="FDFDFF"/>
              </a:clrFrom>
              <a:clrTo>
                <a:srgbClr val="FDFDFF">
                  <a:alpha val="0"/>
                </a:srgbClr>
              </a:clrTo>
            </a:clrChange>
          </a:blip>
          <a:stretch>
            <a:fillRect/>
          </a:stretch>
        </p:blipFill>
        <p:spPr>
          <a:xfrm>
            <a:off x="1694047" y="582558"/>
            <a:ext cx="1544167" cy="888425"/>
          </a:xfrm>
          <a:prstGeom prst="rect">
            <a:avLst/>
          </a:prstGeom>
        </p:spPr>
      </p:pic>
      <p:pic>
        <p:nvPicPr>
          <p:cNvPr id="3076" name="Picture 4" descr="Image result for serv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5039" y="543526"/>
            <a:ext cx="1138912" cy="966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a:xfrm>
            <a:off x="3918974" y="5604164"/>
            <a:ext cx="3240000" cy="108000"/>
          </a:xfrm>
        </p:spPr>
        <p:txBody>
          <a:bodyPr/>
          <a:lstStyle/>
          <a:p>
            <a:r>
              <a:rPr lang="en-US"/>
              <a:t>What is Apache Kafka &amp; Why is it important </a:t>
            </a:r>
            <a:endParaRPr lang="nl-NL" dirty="0"/>
          </a:p>
        </p:txBody>
      </p:sp>
      <p:pic>
        <p:nvPicPr>
          <p:cNvPr id="102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34814" y="456094"/>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stretch>
            <a:fillRect/>
          </a:stretch>
        </p:blipFill>
        <p:spPr>
          <a:xfrm>
            <a:off x="4478956" y="3651022"/>
            <a:ext cx="4595463" cy="1218956"/>
          </a:xfrm>
          <a:prstGeom prst="rect">
            <a:avLst/>
          </a:prstGeom>
          <a:ln>
            <a:noFill/>
          </a:ln>
          <a:effectLst>
            <a:outerShdw blurRad="292100" dist="139700" dir="2700000" algn="tl" rotWithShape="0">
              <a:srgbClr val="333333">
                <a:alpha val="65000"/>
              </a:srgbClr>
            </a:outerShdw>
          </a:effectLst>
        </p:spPr>
      </p:pic>
      <p:sp>
        <p:nvSpPr>
          <p:cNvPr id="12" name="TextBox 11"/>
          <p:cNvSpPr txBox="1"/>
          <p:nvPr/>
        </p:nvSpPr>
        <p:spPr>
          <a:xfrm>
            <a:off x="255181" y="1983239"/>
            <a:ext cx="4481996"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a:t>
            </a:r>
          </a:p>
          <a:p>
            <a:pPr marL="285750" indent="-285750">
              <a:buFont typeface="Arial" panose="020B0604020202020204" pitchFamily="34" charset="0"/>
              <a:buChar char="•"/>
            </a:pPr>
            <a:r>
              <a:rPr lang="en-US" sz="1600" dirty="0"/>
              <a:t>0, 1 or many followers</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(mostly available, few messages lost)</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cross device, cross location</a:t>
            </a:r>
            <a:endParaRPr lang="nl-NL" sz="1600" dirty="0"/>
          </a:p>
        </p:txBody>
      </p:sp>
      <p:sp>
        <p:nvSpPr>
          <p:cNvPr id="15" name="TextBox 14"/>
          <p:cNvSpPr txBox="1"/>
          <p:nvPr/>
        </p:nvSpPr>
        <p:spPr>
          <a:xfrm>
            <a:off x="5431140" y="1983239"/>
            <a:ext cx="3529812"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Not Sub-second, near real-time fast</a:t>
            </a:r>
          </a:p>
          <a:p>
            <a:pPr marL="285750" indent="-285750" algn="r">
              <a:buFont typeface="Arial" panose="020B0604020202020204" pitchFamily="34" charset="0"/>
              <a:buChar char="•"/>
            </a:pPr>
            <a:r>
              <a:rPr lang="en-US" sz="1600" dirty="0"/>
              <a:t>Rate limited (#messages/minute)</a:t>
            </a:r>
          </a:p>
          <a:p>
            <a:pPr marL="285750" indent="-285750" algn="r">
              <a:buFont typeface="Arial" panose="020B0604020202020204" pitchFamily="34" charset="0"/>
              <a:buChar char="•"/>
            </a:pPr>
            <a:r>
              <a:rPr lang="en-US" sz="1600" dirty="0"/>
              <a:t>Size limited (140-280 characters)</a:t>
            </a:r>
          </a:p>
          <a:p>
            <a:pPr marL="285750" indent="-285750" algn="r">
              <a:buFont typeface="Arial" panose="020B0604020202020204" pitchFamily="34" charset="0"/>
              <a:buChar char="•"/>
            </a:pPr>
            <a:r>
              <a:rPr lang="en-US" sz="1600" dirty="0"/>
              <a:t>Format limited (text)</a:t>
            </a:r>
          </a:p>
          <a:p>
            <a:pPr marL="285750" indent="-285750" algn="r">
              <a:buFont typeface="Arial" panose="020B0604020202020204" pitchFamily="34" charset="0"/>
              <a:buChar char="•"/>
            </a:pPr>
            <a:r>
              <a:rPr lang="en-US" sz="1600" dirty="0"/>
              <a:t>Not for private interactions</a:t>
            </a:r>
          </a:p>
          <a:p>
            <a:pPr marL="285750" indent="-285750" algn="r">
              <a:buFont typeface="Arial" panose="020B0604020202020204" pitchFamily="34" charset="0"/>
              <a:buChar char="•"/>
            </a:pPr>
            <a:r>
              <a:rPr lang="en-US" sz="1600" dirty="0"/>
              <a:t>Not (really) for programmatic use</a:t>
            </a:r>
            <a:endParaRPr lang="nl-NL" sz="1600" dirty="0"/>
          </a:p>
        </p:txBody>
      </p:sp>
      <p:pic>
        <p:nvPicPr>
          <p:cNvPr id="2050"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r="52764"/>
          <a:stretch/>
        </p:blipFill>
        <p:spPr bwMode="auto">
          <a:xfrm>
            <a:off x="121772" y="364099"/>
            <a:ext cx="1673226" cy="161054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http://zone1.aqusagtechnologi.netdna-cdn.com/wp-content/uploads/2015/05/Website1-750x341.png"/>
          <p:cNvPicPr>
            <a:picLocks noChangeAspect="1" noChangeArrowheads="1"/>
          </p:cNvPicPr>
          <p:nvPr/>
        </p:nvPicPr>
        <p:blipFill rotWithShape="1">
          <a:blip r:embed="rId4">
            <a:extLst>
              <a:ext uri="{28A0092B-C50C-407E-A947-70E740481C1C}">
                <a14:useLocalDpi xmlns:a14="http://schemas.microsoft.com/office/drawing/2010/main" val="0"/>
              </a:ext>
            </a:extLst>
          </a:blip>
          <a:srcRect l="52638"/>
          <a:stretch/>
        </p:blipFill>
        <p:spPr bwMode="auto">
          <a:xfrm>
            <a:off x="8117810" y="1169372"/>
            <a:ext cx="891404" cy="8557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0981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399999" y="1548000"/>
            <a:ext cx="3601125" cy="3024000"/>
          </a:xfrm>
        </p:spPr>
        <p:txBody>
          <a:bodyPr/>
          <a:lstStyle/>
          <a:p>
            <a:r>
              <a:rPr lang="en-US" dirty="0"/>
              <a:t>Thank you!</a:t>
            </a:r>
            <a:br>
              <a:rPr lang="en-US" dirty="0"/>
            </a:br>
            <a:br>
              <a:rPr lang="en-US" dirty="0"/>
            </a:br>
            <a:r>
              <a:rPr lang="ja-JP" altLang="en-NL" b="0" dirty="0">
                <a:latin typeface="inherit"/>
              </a:rPr>
              <a:t>ありがとうございました</a:t>
            </a:r>
            <a:r>
              <a:rPr lang="ja-JP" altLang="en-NL" sz="800" b="0" dirty="0"/>
              <a:t> </a:t>
            </a:r>
            <a:br>
              <a:rPr lang="ja-JP" altLang="en-NL" b="0" dirty="0">
                <a:latin typeface="Arial" panose="020B0604020202020204" pitchFamily="34" charset="0"/>
              </a:rPr>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903913" y="3318795"/>
            <a:ext cx="2401080" cy="126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6B760CBD-D2A7-45D1-81C8-3FFDC0FFB016}"/>
              </a:ext>
            </a:extLst>
          </p:cNvPr>
          <p:cNvSpPr/>
          <p:nvPr/>
        </p:nvSpPr>
        <p:spPr>
          <a:xfrm>
            <a:off x="675849" y="107600"/>
            <a:ext cx="2915478" cy="134509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 name="Footer Placeholder 1"/>
          <p:cNvSpPr>
            <a:spLocks noGrp="1"/>
          </p:cNvSpPr>
          <p:nvPr>
            <p:ph type="ftr" sz="quarter" idx="11"/>
          </p:nvPr>
        </p:nvSpPr>
        <p:spPr/>
        <p:txBody>
          <a:bodyPr/>
          <a:lstStyle/>
          <a:p>
            <a:r>
              <a:rPr lang="en-US"/>
              <a:t>What is Apache Kafka &amp; Why is it important </a:t>
            </a:r>
            <a:endParaRPr lang="en-US" dirty="0"/>
          </a:p>
        </p:txBody>
      </p:sp>
      <p:sp>
        <p:nvSpPr>
          <p:cNvPr id="5" name="Can 4"/>
          <p:cNvSpPr/>
          <p:nvPr/>
        </p:nvSpPr>
        <p:spPr>
          <a:xfrm>
            <a:off x="1617335" y="268104"/>
            <a:ext cx="1038926" cy="1041209"/>
          </a:xfrm>
          <a:prstGeom prst="can">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100" dirty="0"/>
          </a:p>
          <a:p>
            <a:pPr algn="ctr"/>
            <a:endParaRPr lang="en-US" sz="1100" dirty="0"/>
          </a:p>
          <a:p>
            <a:pPr algn="ctr"/>
            <a:r>
              <a:rPr lang="en-US" sz="1100" dirty="0"/>
              <a:t>MongoDB</a:t>
            </a:r>
            <a:endParaRPr lang="nl-NL" sz="1100" dirty="0"/>
          </a:p>
        </p:txBody>
      </p:sp>
      <p:sp>
        <p:nvSpPr>
          <p:cNvPr id="7" name="Rectangle 6"/>
          <p:cNvSpPr/>
          <p:nvPr/>
        </p:nvSpPr>
        <p:spPr>
          <a:xfrm>
            <a:off x="1782725" y="547065"/>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9" name="Cloud 8"/>
          <p:cNvSpPr/>
          <p:nvPr/>
        </p:nvSpPr>
        <p:spPr>
          <a:xfrm>
            <a:off x="5382480" y="3549878"/>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Can 9"/>
          <p:cNvSpPr/>
          <p:nvPr/>
        </p:nvSpPr>
        <p:spPr>
          <a:xfrm>
            <a:off x="6166251" y="3678598"/>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11" name="Rectangle 10"/>
          <p:cNvSpPr/>
          <p:nvPr/>
        </p:nvSpPr>
        <p:spPr>
          <a:xfrm>
            <a:off x="6434576" y="3957559"/>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sp>
        <p:nvSpPr>
          <p:cNvPr id="15" name="Left-Right Arrow 14"/>
          <p:cNvSpPr/>
          <p:nvPr/>
        </p:nvSpPr>
        <p:spPr>
          <a:xfrm rot="2090299">
            <a:off x="2317757" y="1879314"/>
            <a:ext cx="4662897" cy="79064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pic>
        <p:nvPicPr>
          <p:cNvPr id="12" name="Picture 11">
            <a:extLst>
              <a:ext uri="{FF2B5EF4-FFF2-40B4-BE49-F238E27FC236}">
                <a16:creationId xmlns:a16="http://schemas.microsoft.com/office/drawing/2014/main" id="{96F60D58-0BF6-4EA8-B0EB-F247E3A3784F}"/>
              </a:ext>
            </a:extLst>
          </p:cNvPr>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803" y="1349817"/>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a:extLst>
              <a:ext uri="{FF2B5EF4-FFF2-40B4-BE49-F238E27FC236}">
                <a16:creationId xmlns:a16="http://schemas.microsoft.com/office/drawing/2014/main" id="{5F9AC68B-BC8C-452D-BEB0-6C306557BED9}"/>
              </a:ext>
            </a:extLst>
          </p:cNvPr>
          <p:cNvPicPr>
            <a:picLocks noChangeAspect="1"/>
          </p:cNvPicPr>
          <p:nvPr/>
        </p:nvPicPr>
        <p:blipFill>
          <a:blip r:embed="rId3"/>
          <a:stretch>
            <a:fillRect/>
          </a:stretch>
        </p:blipFill>
        <p:spPr>
          <a:xfrm>
            <a:off x="2818675" y="263350"/>
            <a:ext cx="855348" cy="340829"/>
          </a:xfrm>
          <a:prstGeom prst="rect">
            <a:avLst/>
          </a:prstGeom>
        </p:spPr>
      </p:pic>
      <p:pic>
        <p:nvPicPr>
          <p:cNvPr id="1026" name="Picture 2" descr="Image result for oracle database cloud logo">
            <a:extLst>
              <a:ext uri="{FF2B5EF4-FFF2-40B4-BE49-F238E27FC236}">
                <a16:creationId xmlns:a16="http://schemas.microsoft.com/office/drawing/2014/main" id="{74688DA2-8E46-43F6-BE31-B13E8035C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35363" y="3549878"/>
            <a:ext cx="619927" cy="6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539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What is Apache Kafka &amp; Why is it important </a:t>
            </a:r>
            <a:endParaRPr lang="en-US" dirty="0"/>
          </a:p>
        </p:txBody>
      </p:sp>
      <p:pic>
        <p:nvPicPr>
          <p:cNvPr id="14" name="Picture 2" descr="Image result for logo twitter">
            <a:extLst>
              <a:ext uri="{FF2B5EF4-FFF2-40B4-BE49-F238E27FC236}">
                <a16:creationId xmlns:a16="http://schemas.microsoft.com/office/drawing/2014/main" id="{D616E6A7-31A2-43C4-9997-71F2B3C6FC3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241" y="1861273"/>
            <a:ext cx="2594767" cy="1831601"/>
          </a:xfrm>
          <a:prstGeom prst="rect">
            <a:avLst/>
          </a:prstGeom>
          <a:noFill/>
          <a:extLst>
            <a:ext uri="{909E8E84-426E-40DD-AFC4-6F175D3DCCD1}">
              <a14:hiddenFill xmlns:a14="http://schemas.microsoft.com/office/drawing/2010/main">
                <a:solidFill>
                  <a:srgbClr val="FFFFFF"/>
                </a:solidFill>
              </a14:hiddenFill>
            </a:ext>
          </a:extLst>
        </p:spPr>
      </p:pic>
      <p:sp>
        <p:nvSpPr>
          <p:cNvPr id="16" name="Down Arrow 7">
            <a:extLst>
              <a:ext uri="{FF2B5EF4-FFF2-40B4-BE49-F238E27FC236}">
                <a16:creationId xmlns:a16="http://schemas.microsoft.com/office/drawing/2014/main" id="{7AC0ABA2-529F-40D9-A29B-4E5245ADB22E}"/>
              </a:ext>
            </a:extLst>
          </p:cNvPr>
          <p:cNvSpPr/>
          <p:nvPr/>
        </p:nvSpPr>
        <p:spPr>
          <a:xfrm rot="1924221">
            <a:off x="7578580" y="2524945"/>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DML</a:t>
            </a:r>
            <a:endParaRPr lang="nl-NL" dirty="0"/>
          </a:p>
        </p:txBody>
      </p:sp>
      <p:pic>
        <p:nvPicPr>
          <p:cNvPr id="17" name="Picture 16">
            <a:extLst>
              <a:ext uri="{FF2B5EF4-FFF2-40B4-BE49-F238E27FC236}">
                <a16:creationId xmlns:a16="http://schemas.microsoft.com/office/drawing/2014/main" id="{4554F2F8-A01E-4FBD-86A1-0E8FF6A58E76}"/>
              </a:ext>
            </a:extLst>
          </p:cNvPr>
          <p:cNvPicPr>
            <a:picLocks noChangeAspect="1"/>
          </p:cNvPicPr>
          <p:nvPr/>
        </p:nvPicPr>
        <p:blipFill>
          <a:blip r:embed="rId3"/>
          <a:stretch>
            <a:fillRect/>
          </a:stretch>
        </p:blipFill>
        <p:spPr>
          <a:xfrm>
            <a:off x="4791015" y="1523840"/>
            <a:ext cx="4128920" cy="871661"/>
          </a:xfrm>
          <a:prstGeom prst="rect">
            <a:avLst/>
          </a:prstGeom>
          <a:ln>
            <a:noFill/>
          </a:ln>
          <a:effectLst>
            <a:outerShdw blurRad="292100" dist="139700" dir="2700000" algn="tl" rotWithShape="0">
              <a:srgbClr val="333333">
                <a:alpha val="65000"/>
              </a:srgbClr>
            </a:outerShdw>
          </a:effectLst>
        </p:spPr>
      </p:pic>
      <p:sp>
        <p:nvSpPr>
          <p:cNvPr id="20" name="Cloud 19">
            <a:extLst>
              <a:ext uri="{FF2B5EF4-FFF2-40B4-BE49-F238E27FC236}">
                <a16:creationId xmlns:a16="http://schemas.microsoft.com/office/drawing/2014/main" id="{791D3A43-2CB5-410B-9454-E2A4150CADFE}"/>
              </a:ext>
            </a:extLst>
          </p:cNvPr>
          <p:cNvSpPr/>
          <p:nvPr/>
        </p:nvSpPr>
        <p:spPr>
          <a:xfrm>
            <a:off x="675849" y="107600"/>
            <a:ext cx="2915478" cy="134509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21" name="Slide Number Placeholder 2">
            <a:extLst>
              <a:ext uri="{FF2B5EF4-FFF2-40B4-BE49-F238E27FC236}">
                <a16:creationId xmlns:a16="http://schemas.microsoft.com/office/drawing/2014/main" id="{1ADBA3A9-593B-468D-AEB3-0EDAD0C48865}"/>
              </a:ext>
            </a:extLst>
          </p:cNvPr>
          <p:cNvSpPr txBox="1">
            <a:spLocks/>
          </p:cNvSpPr>
          <p:nvPr/>
        </p:nvSpPr>
        <p:spPr>
          <a:xfrm>
            <a:off x="3277292" y="1858191"/>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CC820DB6-95FF-9E43-B5C1-4A1D50F9B361}" type="slidenum">
              <a:rPr lang="en-US" smtClean="0"/>
              <a:pPr/>
              <a:t>7</a:t>
            </a:fld>
            <a:endParaRPr lang="en-US" dirty="0"/>
          </a:p>
        </p:txBody>
      </p:sp>
      <p:sp>
        <p:nvSpPr>
          <p:cNvPr id="22" name="Can 4">
            <a:extLst>
              <a:ext uri="{FF2B5EF4-FFF2-40B4-BE49-F238E27FC236}">
                <a16:creationId xmlns:a16="http://schemas.microsoft.com/office/drawing/2014/main" id="{1999F0A1-D761-4518-B0EB-F246535E8091}"/>
              </a:ext>
            </a:extLst>
          </p:cNvPr>
          <p:cNvSpPr/>
          <p:nvPr/>
        </p:nvSpPr>
        <p:spPr>
          <a:xfrm>
            <a:off x="1617335" y="268104"/>
            <a:ext cx="1038926" cy="1041209"/>
          </a:xfrm>
          <a:prstGeom prst="can">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100" dirty="0"/>
          </a:p>
          <a:p>
            <a:pPr algn="ctr"/>
            <a:endParaRPr lang="en-US" sz="1100" dirty="0"/>
          </a:p>
          <a:p>
            <a:pPr algn="ctr"/>
            <a:r>
              <a:rPr lang="en-US" sz="1100" dirty="0"/>
              <a:t>MongoDB</a:t>
            </a:r>
            <a:endParaRPr lang="nl-NL" sz="1100" dirty="0"/>
          </a:p>
        </p:txBody>
      </p:sp>
      <p:sp>
        <p:nvSpPr>
          <p:cNvPr id="23" name="Rectangle 22">
            <a:extLst>
              <a:ext uri="{FF2B5EF4-FFF2-40B4-BE49-F238E27FC236}">
                <a16:creationId xmlns:a16="http://schemas.microsoft.com/office/drawing/2014/main" id="{C44BA1D7-EE47-4438-AA13-EEA1E73883B0}"/>
              </a:ext>
            </a:extLst>
          </p:cNvPr>
          <p:cNvSpPr/>
          <p:nvPr/>
        </p:nvSpPr>
        <p:spPr>
          <a:xfrm>
            <a:off x="1782725" y="547065"/>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24" name="Cloud 23">
            <a:extLst>
              <a:ext uri="{FF2B5EF4-FFF2-40B4-BE49-F238E27FC236}">
                <a16:creationId xmlns:a16="http://schemas.microsoft.com/office/drawing/2014/main" id="{598BCBF4-F511-49E3-BFA2-F5E56135C483}"/>
              </a:ext>
            </a:extLst>
          </p:cNvPr>
          <p:cNvSpPr/>
          <p:nvPr/>
        </p:nvSpPr>
        <p:spPr>
          <a:xfrm>
            <a:off x="5382480" y="3549878"/>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Can 9">
            <a:extLst>
              <a:ext uri="{FF2B5EF4-FFF2-40B4-BE49-F238E27FC236}">
                <a16:creationId xmlns:a16="http://schemas.microsoft.com/office/drawing/2014/main" id="{1DDCAA87-9038-4ED2-92D9-8E7651598F5D}"/>
              </a:ext>
            </a:extLst>
          </p:cNvPr>
          <p:cNvSpPr/>
          <p:nvPr/>
        </p:nvSpPr>
        <p:spPr>
          <a:xfrm>
            <a:off x="6166251" y="3678598"/>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26" name="Rectangle 25">
            <a:extLst>
              <a:ext uri="{FF2B5EF4-FFF2-40B4-BE49-F238E27FC236}">
                <a16:creationId xmlns:a16="http://schemas.microsoft.com/office/drawing/2014/main" id="{31BDF14D-5E99-4A9D-B23F-18D1682CC9A3}"/>
              </a:ext>
            </a:extLst>
          </p:cNvPr>
          <p:cNvSpPr/>
          <p:nvPr/>
        </p:nvSpPr>
        <p:spPr>
          <a:xfrm>
            <a:off x="6434576" y="3957559"/>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pic>
        <p:nvPicPr>
          <p:cNvPr id="28" name="Picture 27">
            <a:extLst>
              <a:ext uri="{FF2B5EF4-FFF2-40B4-BE49-F238E27FC236}">
                <a16:creationId xmlns:a16="http://schemas.microsoft.com/office/drawing/2014/main" id="{B193B902-60B0-4CC3-93A3-DFB7DB1B7BB1}"/>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803" y="1349817"/>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28">
            <a:extLst>
              <a:ext uri="{FF2B5EF4-FFF2-40B4-BE49-F238E27FC236}">
                <a16:creationId xmlns:a16="http://schemas.microsoft.com/office/drawing/2014/main" id="{A5BCADE8-D678-4AC0-9114-4CDCFEE016F9}"/>
              </a:ext>
            </a:extLst>
          </p:cNvPr>
          <p:cNvPicPr>
            <a:picLocks noChangeAspect="1"/>
          </p:cNvPicPr>
          <p:nvPr/>
        </p:nvPicPr>
        <p:blipFill>
          <a:blip r:embed="rId5"/>
          <a:stretch>
            <a:fillRect/>
          </a:stretch>
        </p:blipFill>
        <p:spPr>
          <a:xfrm>
            <a:off x="2818675" y="263350"/>
            <a:ext cx="855348" cy="340829"/>
          </a:xfrm>
          <a:prstGeom prst="rect">
            <a:avLst/>
          </a:prstGeom>
        </p:spPr>
      </p:pic>
      <p:pic>
        <p:nvPicPr>
          <p:cNvPr id="30" name="Picture 2" descr="Image result for oracle database cloud logo">
            <a:extLst>
              <a:ext uri="{FF2B5EF4-FFF2-40B4-BE49-F238E27FC236}">
                <a16:creationId xmlns:a16="http://schemas.microsoft.com/office/drawing/2014/main" id="{4D87CA10-C4A9-4B17-B5B8-28A6EF12F5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5363" y="3549878"/>
            <a:ext cx="619927" cy="619927"/>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12">
            <a:extLst>
              <a:ext uri="{FF2B5EF4-FFF2-40B4-BE49-F238E27FC236}">
                <a16:creationId xmlns:a16="http://schemas.microsoft.com/office/drawing/2014/main" id="{6751E374-AB4E-4D77-AFA8-B2DF67816997}"/>
              </a:ext>
            </a:extLst>
          </p:cNvPr>
          <p:cNvSpPr/>
          <p:nvPr/>
        </p:nvSpPr>
        <p:spPr>
          <a:xfrm>
            <a:off x="4228241" y="3306965"/>
            <a:ext cx="2557570" cy="865749"/>
          </a:xfrm>
          <a:custGeom>
            <a:avLst/>
            <a:gdLst>
              <a:gd name="connsiteX0" fmla="*/ 2557570 w 2557570"/>
              <a:gd name="connsiteY0" fmla="*/ 577516 h 865749"/>
              <a:gd name="connsiteX1" fmla="*/ 955651 w 2557570"/>
              <a:gd name="connsiteY1" fmla="*/ 838773 h 865749"/>
              <a:gd name="connsiteX2" fmla="*/ 0 w 2557570"/>
              <a:gd name="connsiteY2" fmla="*/ 0 h 865749"/>
            </a:gdLst>
            <a:ahLst/>
            <a:cxnLst>
              <a:cxn ang="0">
                <a:pos x="connsiteX0" y="connsiteY0"/>
              </a:cxn>
              <a:cxn ang="0">
                <a:pos x="connsiteX1" y="connsiteY1"/>
              </a:cxn>
              <a:cxn ang="0">
                <a:pos x="connsiteX2" y="connsiteY2"/>
              </a:cxn>
            </a:cxnLst>
            <a:rect l="l" t="t" r="r" b="b"/>
            <a:pathLst>
              <a:path w="2557570" h="865749">
                <a:moveTo>
                  <a:pt x="2557570" y="577516"/>
                </a:moveTo>
                <a:cubicBezTo>
                  <a:pt x="1969741" y="756271"/>
                  <a:pt x="1381913" y="935026"/>
                  <a:pt x="955651" y="838773"/>
                </a:cubicBezTo>
                <a:cubicBezTo>
                  <a:pt x="529389" y="742520"/>
                  <a:pt x="264694" y="371260"/>
                  <a:pt x="0"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9" name="Freeform 13">
            <a:extLst>
              <a:ext uri="{FF2B5EF4-FFF2-40B4-BE49-F238E27FC236}">
                <a16:creationId xmlns:a16="http://schemas.microsoft.com/office/drawing/2014/main" id="{4219C6E4-68AC-4A13-8AA5-D125FF0F4903}"/>
              </a:ext>
            </a:extLst>
          </p:cNvPr>
          <p:cNvSpPr/>
          <p:nvPr/>
        </p:nvSpPr>
        <p:spPr>
          <a:xfrm>
            <a:off x="2646947" y="797522"/>
            <a:ext cx="2118616" cy="1347537"/>
          </a:xfrm>
          <a:custGeom>
            <a:avLst/>
            <a:gdLst>
              <a:gd name="connsiteX0" fmla="*/ 2048806 w 2118616"/>
              <a:gd name="connsiteY0" fmla="*/ 1347537 h 1347537"/>
              <a:gd name="connsiteX1" fmla="*/ 2110683 w 2118616"/>
              <a:gd name="connsiteY1" fmla="*/ 1100030 h 1347537"/>
              <a:gd name="connsiteX2" fmla="*/ 1890677 w 2118616"/>
              <a:gd name="connsiteY2" fmla="*/ 1031278 h 1347537"/>
              <a:gd name="connsiteX3" fmla="*/ 570641 w 2118616"/>
              <a:gd name="connsiteY3" fmla="*/ 983152 h 1347537"/>
              <a:gd name="connsiteX4" fmla="*/ 570641 w 2118616"/>
              <a:gd name="connsiteY4" fmla="*/ 213131 h 1347537"/>
              <a:gd name="connsiteX5" fmla="*/ 0 w 2118616"/>
              <a:gd name="connsiteY5" fmla="*/ 0 h 13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18616" h="1347537">
                <a:moveTo>
                  <a:pt x="2048806" y="1347537"/>
                </a:moveTo>
                <a:cubicBezTo>
                  <a:pt x="2092922" y="1250138"/>
                  <a:pt x="2137038" y="1152740"/>
                  <a:pt x="2110683" y="1100030"/>
                </a:cubicBezTo>
                <a:cubicBezTo>
                  <a:pt x="2084328" y="1047320"/>
                  <a:pt x="2147351" y="1050758"/>
                  <a:pt x="1890677" y="1031278"/>
                </a:cubicBezTo>
                <a:cubicBezTo>
                  <a:pt x="1634003" y="1011798"/>
                  <a:pt x="790647" y="1119510"/>
                  <a:pt x="570641" y="983152"/>
                </a:cubicBezTo>
                <a:cubicBezTo>
                  <a:pt x="350635" y="846794"/>
                  <a:pt x="665748" y="376990"/>
                  <a:pt x="570641" y="213131"/>
                </a:cubicBezTo>
                <a:cubicBezTo>
                  <a:pt x="475534" y="49272"/>
                  <a:pt x="237767" y="24636"/>
                  <a:pt x="0"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Tree>
    <p:extLst>
      <p:ext uri="{BB962C8B-B14F-4D97-AF65-F5344CB8AC3E}">
        <p14:creationId xmlns:p14="http://schemas.microsoft.com/office/powerpoint/2010/main" val="2386197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US"/>
              <a:t>What is Apache Kafka &amp; Why is it important </a:t>
            </a:r>
            <a:endParaRPr lang="en-US" dirty="0"/>
          </a:p>
        </p:txBody>
      </p:sp>
      <p:pic>
        <p:nvPicPr>
          <p:cNvPr id="14" name="Picture 2" descr="Image result for logo twitter">
            <a:extLst>
              <a:ext uri="{FF2B5EF4-FFF2-40B4-BE49-F238E27FC236}">
                <a16:creationId xmlns:a16="http://schemas.microsoft.com/office/drawing/2014/main" id="{D616E6A7-31A2-43C4-9997-71F2B3C6FC3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25241" y="1861273"/>
            <a:ext cx="2594767" cy="1831601"/>
          </a:xfrm>
          <a:prstGeom prst="rect">
            <a:avLst/>
          </a:prstGeom>
          <a:noFill/>
          <a:extLst>
            <a:ext uri="{909E8E84-426E-40DD-AFC4-6F175D3DCCD1}">
              <a14:hiddenFill xmlns:a14="http://schemas.microsoft.com/office/drawing/2010/main">
                <a:solidFill>
                  <a:srgbClr val="FFFFFF"/>
                </a:solidFill>
              </a14:hiddenFill>
            </a:ext>
          </a:extLst>
        </p:spPr>
      </p:pic>
      <p:sp>
        <p:nvSpPr>
          <p:cNvPr id="16" name="Down Arrow 7">
            <a:extLst>
              <a:ext uri="{FF2B5EF4-FFF2-40B4-BE49-F238E27FC236}">
                <a16:creationId xmlns:a16="http://schemas.microsoft.com/office/drawing/2014/main" id="{7AC0ABA2-529F-40D9-A29B-4E5245ADB22E}"/>
              </a:ext>
            </a:extLst>
          </p:cNvPr>
          <p:cNvSpPr/>
          <p:nvPr/>
        </p:nvSpPr>
        <p:spPr>
          <a:xfrm rot="1924221">
            <a:off x="7578580" y="2524945"/>
            <a:ext cx="364385" cy="1122680"/>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DML</a:t>
            </a:r>
            <a:endParaRPr lang="nl-NL" dirty="0"/>
          </a:p>
        </p:txBody>
      </p:sp>
      <p:pic>
        <p:nvPicPr>
          <p:cNvPr id="17" name="Picture 16">
            <a:extLst>
              <a:ext uri="{FF2B5EF4-FFF2-40B4-BE49-F238E27FC236}">
                <a16:creationId xmlns:a16="http://schemas.microsoft.com/office/drawing/2014/main" id="{4554F2F8-A01E-4FBD-86A1-0E8FF6A58E76}"/>
              </a:ext>
            </a:extLst>
          </p:cNvPr>
          <p:cNvPicPr>
            <a:picLocks noChangeAspect="1"/>
          </p:cNvPicPr>
          <p:nvPr/>
        </p:nvPicPr>
        <p:blipFill>
          <a:blip r:embed="rId3"/>
          <a:stretch>
            <a:fillRect/>
          </a:stretch>
        </p:blipFill>
        <p:spPr>
          <a:xfrm>
            <a:off x="4791015" y="1523840"/>
            <a:ext cx="4128920" cy="871661"/>
          </a:xfrm>
          <a:prstGeom prst="rect">
            <a:avLst/>
          </a:prstGeom>
          <a:ln>
            <a:noFill/>
          </a:ln>
          <a:effectLst>
            <a:outerShdw blurRad="292100" dist="139700" dir="2700000" algn="tl" rotWithShape="0">
              <a:srgbClr val="333333">
                <a:alpha val="65000"/>
              </a:srgbClr>
            </a:outerShdw>
          </a:effectLst>
        </p:spPr>
      </p:pic>
      <p:sp>
        <p:nvSpPr>
          <p:cNvPr id="20" name="Rounded Rectangle 24">
            <a:extLst>
              <a:ext uri="{FF2B5EF4-FFF2-40B4-BE49-F238E27FC236}">
                <a16:creationId xmlns:a16="http://schemas.microsoft.com/office/drawing/2014/main" id="{0E7C5CBE-862D-411B-8E4A-03FD0E84B26B}"/>
              </a:ext>
            </a:extLst>
          </p:cNvPr>
          <p:cNvSpPr/>
          <p:nvPr/>
        </p:nvSpPr>
        <p:spPr>
          <a:xfrm>
            <a:off x="3669887" y="3931532"/>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Unicode MS"/>
              <a:ea typeface="+mn-ea"/>
              <a:cs typeface="+mn-cs"/>
            </a:endParaRPr>
          </a:p>
        </p:txBody>
      </p:sp>
      <p:pic>
        <p:nvPicPr>
          <p:cNvPr id="21" name="Picture 33" descr="Related image">
            <a:extLst>
              <a:ext uri="{FF2B5EF4-FFF2-40B4-BE49-F238E27FC236}">
                <a16:creationId xmlns:a16="http://schemas.microsoft.com/office/drawing/2014/main" id="{32901C44-6D91-4CC2-813F-3F3D2683DE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0957" y="4265156"/>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FC0FFD7-38CA-41B4-A5F3-2C53F40E0780}"/>
              </a:ext>
            </a:extLst>
          </p:cNvPr>
          <p:cNvSpPr txBox="1"/>
          <p:nvPr/>
        </p:nvSpPr>
        <p:spPr>
          <a:xfrm>
            <a:off x="3994140" y="3922111"/>
            <a:ext cx="381836" cy="523220"/>
          </a:xfrm>
          <a:prstGeom prst="rect">
            <a:avLst/>
          </a:prstGeom>
          <a:noFill/>
        </p:spPr>
        <p:txBody>
          <a:bodyPr wrap="none" rtlCol="0">
            <a:spAutoFit/>
          </a:bodyPr>
          <a:lstStyle/>
          <a:p>
            <a:r>
              <a:rPr lang="nl-NL" sz="2800" dirty="0"/>
              <a:t>µ</a:t>
            </a:r>
          </a:p>
        </p:txBody>
      </p:sp>
      <p:sp>
        <p:nvSpPr>
          <p:cNvPr id="23" name="Rectangular Callout 27">
            <a:extLst>
              <a:ext uri="{FF2B5EF4-FFF2-40B4-BE49-F238E27FC236}">
                <a16:creationId xmlns:a16="http://schemas.microsoft.com/office/drawing/2014/main" id="{143D72D3-8C45-4E71-9AC9-B0C4F6BB4FBB}"/>
              </a:ext>
            </a:extLst>
          </p:cNvPr>
          <p:cNvSpPr/>
          <p:nvPr/>
        </p:nvSpPr>
        <p:spPr>
          <a:xfrm>
            <a:off x="1674853" y="4125391"/>
            <a:ext cx="1397531" cy="387720"/>
          </a:xfrm>
          <a:prstGeom prst="wedgeRectCallout">
            <a:avLst>
              <a:gd name="adj1" fmla="val 104615"/>
              <a:gd name="adj2" fmla="val -2793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Locally running Node application</a:t>
            </a:r>
            <a:endParaRPr lang="nl-NL" sz="1100" dirty="0"/>
          </a:p>
        </p:txBody>
      </p:sp>
      <p:sp>
        <p:nvSpPr>
          <p:cNvPr id="24" name="Freeform 18">
            <a:extLst>
              <a:ext uri="{FF2B5EF4-FFF2-40B4-BE49-F238E27FC236}">
                <a16:creationId xmlns:a16="http://schemas.microsoft.com/office/drawing/2014/main" id="{090017A8-0954-4854-A808-32028FF5C7FF}"/>
              </a:ext>
            </a:extLst>
          </p:cNvPr>
          <p:cNvSpPr/>
          <p:nvPr/>
        </p:nvSpPr>
        <p:spPr>
          <a:xfrm>
            <a:off x="4654502" y="3750594"/>
            <a:ext cx="2145059" cy="751124"/>
          </a:xfrm>
          <a:custGeom>
            <a:avLst/>
            <a:gdLst>
              <a:gd name="connsiteX0" fmla="*/ 2145059 w 2145059"/>
              <a:gd name="connsiteY0" fmla="*/ 58260 h 751124"/>
              <a:gd name="connsiteX1" fmla="*/ 1505666 w 2145059"/>
              <a:gd name="connsiteY1" fmla="*/ 65135 h 751124"/>
              <a:gd name="connsiteX2" fmla="*/ 866274 w 2145059"/>
              <a:gd name="connsiteY2" fmla="*/ 718278 h 751124"/>
              <a:gd name="connsiteX3" fmla="*/ 0 w 2145059"/>
              <a:gd name="connsiteY3" fmla="*/ 594525 h 751124"/>
            </a:gdLst>
            <a:ahLst/>
            <a:cxnLst>
              <a:cxn ang="0">
                <a:pos x="connsiteX0" y="connsiteY0"/>
              </a:cxn>
              <a:cxn ang="0">
                <a:pos x="connsiteX1" y="connsiteY1"/>
              </a:cxn>
              <a:cxn ang="0">
                <a:pos x="connsiteX2" y="connsiteY2"/>
              </a:cxn>
              <a:cxn ang="0">
                <a:pos x="connsiteX3" y="connsiteY3"/>
              </a:cxn>
            </a:cxnLst>
            <a:rect l="l" t="t" r="r" b="b"/>
            <a:pathLst>
              <a:path w="2145059" h="751124">
                <a:moveTo>
                  <a:pt x="2145059" y="58260"/>
                </a:moveTo>
                <a:cubicBezTo>
                  <a:pt x="1931928" y="6696"/>
                  <a:pt x="1718797" y="-44868"/>
                  <a:pt x="1505666" y="65135"/>
                </a:cubicBezTo>
                <a:cubicBezTo>
                  <a:pt x="1292535" y="175138"/>
                  <a:pt x="1117218" y="630046"/>
                  <a:pt x="866274" y="718278"/>
                </a:cubicBezTo>
                <a:cubicBezTo>
                  <a:pt x="615330" y="806510"/>
                  <a:pt x="307665" y="700517"/>
                  <a:pt x="0" y="594525"/>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5" name="Freeform 19">
            <a:extLst>
              <a:ext uri="{FF2B5EF4-FFF2-40B4-BE49-F238E27FC236}">
                <a16:creationId xmlns:a16="http://schemas.microsoft.com/office/drawing/2014/main" id="{C684C299-8107-4508-B318-0211B6490BF5}"/>
              </a:ext>
            </a:extLst>
          </p:cNvPr>
          <p:cNvSpPr/>
          <p:nvPr/>
        </p:nvSpPr>
        <p:spPr>
          <a:xfrm>
            <a:off x="4255741" y="2777576"/>
            <a:ext cx="664315" cy="1155032"/>
          </a:xfrm>
          <a:custGeom>
            <a:avLst/>
            <a:gdLst>
              <a:gd name="connsiteX0" fmla="*/ 0 w 664315"/>
              <a:gd name="connsiteY0" fmla="*/ 1155032 h 1155032"/>
              <a:gd name="connsiteX1" fmla="*/ 660018 w 664315"/>
              <a:gd name="connsiteY1" fmla="*/ 618767 h 1155032"/>
              <a:gd name="connsiteX2" fmla="*/ 233757 w 664315"/>
              <a:gd name="connsiteY2" fmla="*/ 0 h 1155032"/>
            </a:gdLst>
            <a:ahLst/>
            <a:cxnLst>
              <a:cxn ang="0">
                <a:pos x="connsiteX0" y="connsiteY0"/>
              </a:cxn>
              <a:cxn ang="0">
                <a:pos x="connsiteX1" y="connsiteY1"/>
              </a:cxn>
              <a:cxn ang="0">
                <a:pos x="connsiteX2" y="connsiteY2"/>
              </a:cxn>
            </a:cxnLst>
            <a:rect l="l" t="t" r="r" b="b"/>
            <a:pathLst>
              <a:path w="664315" h="1155032">
                <a:moveTo>
                  <a:pt x="0" y="1155032"/>
                </a:moveTo>
                <a:cubicBezTo>
                  <a:pt x="310529" y="983152"/>
                  <a:pt x="621059" y="811272"/>
                  <a:pt x="660018" y="618767"/>
                </a:cubicBezTo>
                <a:cubicBezTo>
                  <a:pt x="698978" y="426262"/>
                  <a:pt x="466367" y="213131"/>
                  <a:pt x="233757"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26" name="Cloud 25">
            <a:extLst>
              <a:ext uri="{FF2B5EF4-FFF2-40B4-BE49-F238E27FC236}">
                <a16:creationId xmlns:a16="http://schemas.microsoft.com/office/drawing/2014/main" id="{E8055AE0-25D1-4789-92FD-90CADFDE0BF2}"/>
              </a:ext>
            </a:extLst>
          </p:cNvPr>
          <p:cNvSpPr/>
          <p:nvPr/>
        </p:nvSpPr>
        <p:spPr>
          <a:xfrm>
            <a:off x="4722963" y="76572"/>
            <a:ext cx="2160157" cy="1107225"/>
          </a:xfrm>
          <a:prstGeom prst="cloud">
            <a:avLst/>
          </a:prstGeom>
          <a:gradFill rotWithShape="1">
            <a:gsLst>
              <a:gs pos="0">
                <a:srgbClr val="E73430">
                  <a:lumMod val="110000"/>
                  <a:satMod val="105000"/>
                  <a:tint val="67000"/>
                </a:srgbClr>
              </a:gs>
              <a:gs pos="50000">
                <a:srgbClr val="E73430">
                  <a:lumMod val="105000"/>
                  <a:satMod val="103000"/>
                  <a:tint val="73000"/>
                </a:srgbClr>
              </a:gs>
              <a:gs pos="100000">
                <a:srgbClr val="E73430">
                  <a:lumMod val="105000"/>
                  <a:satMod val="109000"/>
                  <a:tint val="81000"/>
                </a:srgbClr>
              </a:gs>
            </a:gsLst>
            <a:lin ang="5400000" scaled="0"/>
          </a:gradFill>
          <a:ln w="6350" cap="flat" cmpd="sng" algn="ctr">
            <a:solidFill>
              <a:srgbClr val="E73430"/>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Unicode MS"/>
              <a:ea typeface="+mn-ea"/>
              <a:cs typeface="+mn-cs"/>
            </a:endParaRPr>
          </a:p>
        </p:txBody>
      </p:sp>
      <p:sp>
        <p:nvSpPr>
          <p:cNvPr id="27" name="Rounded Rectangle 21">
            <a:extLst>
              <a:ext uri="{FF2B5EF4-FFF2-40B4-BE49-F238E27FC236}">
                <a16:creationId xmlns:a16="http://schemas.microsoft.com/office/drawing/2014/main" id="{FD87E71A-7E62-4C27-88A0-3A935BC4AAF8}"/>
              </a:ext>
            </a:extLst>
          </p:cNvPr>
          <p:cNvSpPr/>
          <p:nvPr/>
        </p:nvSpPr>
        <p:spPr>
          <a:xfrm>
            <a:off x="5127957" y="240568"/>
            <a:ext cx="971392" cy="775439"/>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marL="0" marR="0" lvl="0" indent="0" algn="ctr" defTabSz="1253763"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prstClr val="black"/>
              </a:solidFill>
              <a:effectLst/>
              <a:uLnTx/>
              <a:uFillTx/>
              <a:latin typeface="Arial Unicode MS"/>
              <a:ea typeface="+mn-ea"/>
              <a:cs typeface="+mn-cs"/>
            </a:endParaRPr>
          </a:p>
        </p:txBody>
      </p:sp>
      <p:pic>
        <p:nvPicPr>
          <p:cNvPr id="28" name="Picture 33" descr="Related image">
            <a:extLst>
              <a:ext uri="{FF2B5EF4-FFF2-40B4-BE49-F238E27FC236}">
                <a16:creationId xmlns:a16="http://schemas.microsoft.com/office/drawing/2014/main" id="{27108027-03EC-4366-B526-D74280E9FC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027" y="574192"/>
            <a:ext cx="883632" cy="441816"/>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2BF01FCB-921C-4480-9C0A-024C8E30A823}"/>
              </a:ext>
            </a:extLst>
          </p:cNvPr>
          <p:cNvSpPr txBox="1"/>
          <p:nvPr/>
        </p:nvSpPr>
        <p:spPr>
          <a:xfrm>
            <a:off x="5452210" y="231147"/>
            <a:ext cx="381836" cy="523220"/>
          </a:xfrm>
          <a:prstGeom prst="rect">
            <a:avLst/>
          </a:prstGeom>
          <a:noFill/>
        </p:spPr>
        <p:txBody>
          <a:bodyPr wrap="none" rtlCol="0">
            <a:spAutoFit/>
          </a:bodyPr>
          <a:lstStyle/>
          <a:p>
            <a:r>
              <a:rPr lang="nl-NL" sz="2800" dirty="0"/>
              <a:t>µ</a:t>
            </a:r>
          </a:p>
        </p:txBody>
      </p:sp>
      <p:sp>
        <p:nvSpPr>
          <p:cNvPr id="30" name="Freeform 14">
            <a:extLst>
              <a:ext uri="{FF2B5EF4-FFF2-40B4-BE49-F238E27FC236}">
                <a16:creationId xmlns:a16="http://schemas.microsoft.com/office/drawing/2014/main" id="{2CB0B3EC-0059-4AFF-801B-9AB88862F410}"/>
              </a:ext>
            </a:extLst>
          </p:cNvPr>
          <p:cNvSpPr/>
          <p:nvPr/>
        </p:nvSpPr>
        <p:spPr>
          <a:xfrm>
            <a:off x="4555941" y="1018793"/>
            <a:ext cx="902958" cy="1017528"/>
          </a:xfrm>
          <a:custGeom>
            <a:avLst/>
            <a:gdLst>
              <a:gd name="connsiteX0" fmla="*/ 139812 w 902958"/>
              <a:gd name="connsiteY0" fmla="*/ 1017528 h 1017528"/>
              <a:gd name="connsiteX1" fmla="*/ 36685 w 902958"/>
              <a:gd name="connsiteY1" fmla="*/ 336885 h 1017528"/>
              <a:gd name="connsiteX2" fmla="*/ 689827 w 902958"/>
              <a:gd name="connsiteY2" fmla="*/ 309384 h 1017528"/>
              <a:gd name="connsiteX3" fmla="*/ 902958 w 902958"/>
              <a:gd name="connsiteY3" fmla="*/ 0 h 1017528"/>
            </a:gdLst>
            <a:ahLst/>
            <a:cxnLst>
              <a:cxn ang="0">
                <a:pos x="connsiteX0" y="connsiteY0"/>
              </a:cxn>
              <a:cxn ang="0">
                <a:pos x="connsiteX1" y="connsiteY1"/>
              </a:cxn>
              <a:cxn ang="0">
                <a:pos x="connsiteX2" y="connsiteY2"/>
              </a:cxn>
              <a:cxn ang="0">
                <a:pos x="connsiteX3" y="connsiteY3"/>
              </a:cxn>
            </a:cxnLst>
            <a:rect l="l" t="t" r="r" b="b"/>
            <a:pathLst>
              <a:path w="902958" h="1017528">
                <a:moveTo>
                  <a:pt x="139812" y="1017528"/>
                </a:moveTo>
                <a:cubicBezTo>
                  <a:pt x="42414" y="736218"/>
                  <a:pt x="-54984" y="454909"/>
                  <a:pt x="36685" y="336885"/>
                </a:cubicBezTo>
                <a:cubicBezTo>
                  <a:pt x="128354" y="218861"/>
                  <a:pt x="545448" y="365531"/>
                  <a:pt x="689827" y="309384"/>
                </a:cubicBezTo>
                <a:cubicBezTo>
                  <a:pt x="834206" y="253237"/>
                  <a:pt x="868582" y="126618"/>
                  <a:pt x="902958" y="0"/>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1" name="Freeform 15">
            <a:extLst>
              <a:ext uri="{FF2B5EF4-FFF2-40B4-BE49-F238E27FC236}">
                <a16:creationId xmlns:a16="http://schemas.microsoft.com/office/drawing/2014/main" id="{EEDC486B-6A18-4EA7-BB92-DEA833B2F3FF}"/>
              </a:ext>
            </a:extLst>
          </p:cNvPr>
          <p:cNvSpPr/>
          <p:nvPr/>
        </p:nvSpPr>
        <p:spPr>
          <a:xfrm>
            <a:off x="2626322" y="305022"/>
            <a:ext cx="2509443" cy="411263"/>
          </a:xfrm>
          <a:custGeom>
            <a:avLst/>
            <a:gdLst>
              <a:gd name="connsiteX0" fmla="*/ 2509443 w 2509443"/>
              <a:gd name="connsiteY0" fmla="*/ 211883 h 411263"/>
              <a:gd name="connsiteX1" fmla="*/ 1698171 w 2509443"/>
              <a:gd name="connsiteY1" fmla="*/ 5627 h 411263"/>
              <a:gd name="connsiteX2" fmla="*/ 0 w 2509443"/>
              <a:gd name="connsiteY2" fmla="*/ 411263 h 411263"/>
            </a:gdLst>
            <a:ahLst/>
            <a:cxnLst>
              <a:cxn ang="0">
                <a:pos x="connsiteX0" y="connsiteY0"/>
              </a:cxn>
              <a:cxn ang="0">
                <a:pos x="connsiteX1" y="connsiteY1"/>
              </a:cxn>
              <a:cxn ang="0">
                <a:pos x="connsiteX2" y="connsiteY2"/>
              </a:cxn>
            </a:cxnLst>
            <a:rect l="l" t="t" r="r" b="b"/>
            <a:pathLst>
              <a:path w="2509443" h="411263">
                <a:moveTo>
                  <a:pt x="2509443" y="211883"/>
                </a:moveTo>
                <a:cubicBezTo>
                  <a:pt x="2312927" y="92140"/>
                  <a:pt x="2116411" y="-27603"/>
                  <a:pt x="1698171" y="5627"/>
                </a:cubicBezTo>
                <a:cubicBezTo>
                  <a:pt x="1279931" y="38857"/>
                  <a:pt x="639965" y="225060"/>
                  <a:pt x="0" y="411263"/>
                </a:cubicBezTo>
              </a:path>
            </a:pathLst>
          </a:custGeom>
          <a:noFill/>
          <a:ln w="38100">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2" name="Rectangular Callout 16">
            <a:extLst>
              <a:ext uri="{FF2B5EF4-FFF2-40B4-BE49-F238E27FC236}">
                <a16:creationId xmlns:a16="http://schemas.microsoft.com/office/drawing/2014/main" id="{8EA2A518-74C5-46EA-B1F7-C8BE7E48FE7A}"/>
              </a:ext>
            </a:extLst>
          </p:cNvPr>
          <p:cNvSpPr/>
          <p:nvPr/>
        </p:nvSpPr>
        <p:spPr>
          <a:xfrm>
            <a:off x="7175828" y="628287"/>
            <a:ext cx="1397531" cy="387720"/>
          </a:xfrm>
          <a:prstGeom prst="wedgeRectCallout">
            <a:avLst>
              <a:gd name="adj1" fmla="val -84787"/>
              <a:gd name="adj2" fmla="val -332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Oracle Application Container Cloud</a:t>
            </a:r>
            <a:endParaRPr lang="nl-NL" sz="1100" dirty="0"/>
          </a:p>
        </p:txBody>
      </p:sp>
      <p:sp>
        <p:nvSpPr>
          <p:cNvPr id="33" name="Cloud 32">
            <a:extLst>
              <a:ext uri="{FF2B5EF4-FFF2-40B4-BE49-F238E27FC236}">
                <a16:creationId xmlns:a16="http://schemas.microsoft.com/office/drawing/2014/main" id="{74C49229-2248-4167-B81C-4D4E11A60C05}"/>
              </a:ext>
            </a:extLst>
          </p:cNvPr>
          <p:cNvSpPr/>
          <p:nvPr/>
        </p:nvSpPr>
        <p:spPr>
          <a:xfrm>
            <a:off x="675849" y="107600"/>
            <a:ext cx="2915478" cy="1345095"/>
          </a:xfrm>
          <a:prstGeom prst="cloud">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4" name="Slide Number Placeholder 2">
            <a:extLst>
              <a:ext uri="{FF2B5EF4-FFF2-40B4-BE49-F238E27FC236}">
                <a16:creationId xmlns:a16="http://schemas.microsoft.com/office/drawing/2014/main" id="{0C0856F4-84CB-4D80-9DE0-4D8265CB6A7F}"/>
              </a:ext>
            </a:extLst>
          </p:cNvPr>
          <p:cNvSpPr txBox="1">
            <a:spLocks/>
          </p:cNvSpPr>
          <p:nvPr/>
        </p:nvSpPr>
        <p:spPr>
          <a:xfrm>
            <a:off x="3277292" y="1858191"/>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CC820DB6-95FF-9E43-B5C1-4A1D50F9B361}" type="slidenum">
              <a:rPr lang="en-US" smtClean="0"/>
              <a:pPr/>
              <a:t>8</a:t>
            </a:fld>
            <a:endParaRPr lang="en-US" dirty="0"/>
          </a:p>
        </p:txBody>
      </p:sp>
      <p:sp>
        <p:nvSpPr>
          <p:cNvPr id="35" name="Can 4">
            <a:extLst>
              <a:ext uri="{FF2B5EF4-FFF2-40B4-BE49-F238E27FC236}">
                <a16:creationId xmlns:a16="http://schemas.microsoft.com/office/drawing/2014/main" id="{00C579C7-0B6C-472B-902C-A7035B4FB6B8}"/>
              </a:ext>
            </a:extLst>
          </p:cNvPr>
          <p:cNvSpPr/>
          <p:nvPr/>
        </p:nvSpPr>
        <p:spPr>
          <a:xfrm>
            <a:off x="1617335" y="268104"/>
            <a:ext cx="1038926" cy="1041209"/>
          </a:xfrm>
          <a:prstGeom prst="can">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1100" dirty="0"/>
          </a:p>
          <a:p>
            <a:pPr algn="ctr"/>
            <a:endParaRPr lang="en-US" sz="1100" dirty="0"/>
          </a:p>
          <a:p>
            <a:pPr algn="ctr"/>
            <a:r>
              <a:rPr lang="en-US" sz="1100" dirty="0"/>
              <a:t>MongoDB</a:t>
            </a:r>
            <a:endParaRPr lang="nl-NL" sz="1100" dirty="0"/>
          </a:p>
        </p:txBody>
      </p:sp>
      <p:sp>
        <p:nvSpPr>
          <p:cNvPr id="36" name="Rectangle 35">
            <a:extLst>
              <a:ext uri="{FF2B5EF4-FFF2-40B4-BE49-F238E27FC236}">
                <a16:creationId xmlns:a16="http://schemas.microsoft.com/office/drawing/2014/main" id="{6BC01508-CE3C-4971-AB63-BBA3C0BA1159}"/>
              </a:ext>
            </a:extLst>
          </p:cNvPr>
          <p:cNvSpPr/>
          <p:nvPr/>
        </p:nvSpPr>
        <p:spPr>
          <a:xfrm>
            <a:off x="1782725" y="547065"/>
            <a:ext cx="70814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ORDERS</a:t>
            </a:r>
            <a:endParaRPr lang="nl-NL" sz="900" dirty="0"/>
          </a:p>
        </p:txBody>
      </p:sp>
      <p:sp>
        <p:nvSpPr>
          <p:cNvPr id="37" name="Cloud 36">
            <a:extLst>
              <a:ext uri="{FF2B5EF4-FFF2-40B4-BE49-F238E27FC236}">
                <a16:creationId xmlns:a16="http://schemas.microsoft.com/office/drawing/2014/main" id="{00147200-281E-4923-B87D-E436AF14AA82}"/>
              </a:ext>
            </a:extLst>
          </p:cNvPr>
          <p:cNvSpPr/>
          <p:nvPr/>
        </p:nvSpPr>
        <p:spPr>
          <a:xfrm>
            <a:off x="5382480" y="3549878"/>
            <a:ext cx="3547597" cy="1310710"/>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38" name="Can 9">
            <a:extLst>
              <a:ext uri="{FF2B5EF4-FFF2-40B4-BE49-F238E27FC236}">
                <a16:creationId xmlns:a16="http://schemas.microsoft.com/office/drawing/2014/main" id="{35FDB104-7931-4F32-B1A5-8349501966CC}"/>
              </a:ext>
            </a:extLst>
          </p:cNvPr>
          <p:cNvSpPr/>
          <p:nvPr/>
        </p:nvSpPr>
        <p:spPr>
          <a:xfrm>
            <a:off x="6166251" y="3678598"/>
            <a:ext cx="1577346" cy="1041209"/>
          </a:xfrm>
          <a:prstGeom prst="can">
            <a:avLst/>
          </a:prstGeom>
          <a:solidFill>
            <a:schemeClr val="tx2">
              <a:lumMod val="75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a:p>
            <a:pPr algn="ctr"/>
            <a:endParaRPr lang="en-US" sz="1100" dirty="0"/>
          </a:p>
          <a:p>
            <a:pPr algn="ctr"/>
            <a:r>
              <a:rPr lang="en-US" sz="1100" dirty="0"/>
              <a:t>Oracle Database</a:t>
            </a:r>
            <a:endParaRPr lang="nl-NL" sz="1100" dirty="0"/>
          </a:p>
        </p:txBody>
      </p:sp>
      <p:sp>
        <p:nvSpPr>
          <p:cNvPr id="39" name="Rectangle 38">
            <a:extLst>
              <a:ext uri="{FF2B5EF4-FFF2-40B4-BE49-F238E27FC236}">
                <a16:creationId xmlns:a16="http://schemas.microsoft.com/office/drawing/2014/main" id="{2ED2CCF2-939B-40B1-A2A0-7BD6ED84B76F}"/>
              </a:ext>
            </a:extLst>
          </p:cNvPr>
          <p:cNvSpPr/>
          <p:nvPr/>
        </p:nvSpPr>
        <p:spPr>
          <a:xfrm>
            <a:off x="6434576" y="3957559"/>
            <a:ext cx="1040695" cy="3011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DVX_ORDERS</a:t>
            </a:r>
            <a:endParaRPr lang="nl-NL" sz="900" dirty="0"/>
          </a:p>
        </p:txBody>
      </p:sp>
      <p:pic>
        <p:nvPicPr>
          <p:cNvPr id="41" name="Picture 40">
            <a:extLst>
              <a:ext uri="{FF2B5EF4-FFF2-40B4-BE49-F238E27FC236}">
                <a16:creationId xmlns:a16="http://schemas.microsoft.com/office/drawing/2014/main" id="{06556622-97FC-4903-9C9E-46DA66B62A27}"/>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1803" y="1349817"/>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2" name="Picture 41">
            <a:extLst>
              <a:ext uri="{FF2B5EF4-FFF2-40B4-BE49-F238E27FC236}">
                <a16:creationId xmlns:a16="http://schemas.microsoft.com/office/drawing/2014/main" id="{F3306A36-C457-4260-8FC0-51ABDD17A172}"/>
              </a:ext>
            </a:extLst>
          </p:cNvPr>
          <p:cNvPicPr>
            <a:picLocks noChangeAspect="1"/>
          </p:cNvPicPr>
          <p:nvPr/>
        </p:nvPicPr>
        <p:blipFill>
          <a:blip r:embed="rId6"/>
          <a:stretch>
            <a:fillRect/>
          </a:stretch>
        </p:blipFill>
        <p:spPr>
          <a:xfrm>
            <a:off x="2818675" y="263350"/>
            <a:ext cx="855348" cy="340829"/>
          </a:xfrm>
          <a:prstGeom prst="rect">
            <a:avLst/>
          </a:prstGeom>
        </p:spPr>
      </p:pic>
      <p:pic>
        <p:nvPicPr>
          <p:cNvPr id="43" name="Picture 2" descr="Image result for oracle database cloud logo">
            <a:extLst>
              <a:ext uri="{FF2B5EF4-FFF2-40B4-BE49-F238E27FC236}">
                <a16:creationId xmlns:a16="http://schemas.microsoft.com/office/drawing/2014/main" id="{F1EE6EF9-B53B-44E2-A24B-01A90959E14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35363" y="3549878"/>
            <a:ext cx="619927" cy="6199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2645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2" grpId="0"/>
      <p:bldP spid="23" grpId="0" animBg="1"/>
      <p:bldP spid="24" grpId="0" animBg="1"/>
      <p:bldP spid="25" grpId="0" animBg="1"/>
      <p:bldP spid="26" grpId="0" animBg="1"/>
      <p:bldP spid="27" grpId="0" animBg="1"/>
      <p:bldP spid="29" grpId="0"/>
      <p:bldP spid="30" grpId="0" animBg="1"/>
      <p:bldP spid="31" grpId="0" animBg="1"/>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a:t>
            </a:r>
            <a:r>
              <a:rPr lang="en-US" sz="1600" dirty="0" err="1"/>
              <a:t>technologie</a:t>
            </a:r>
            <a:r>
              <a:rPr lang="en-US" sz="1600" dirty="0"/>
              <a:t> &amp; REST APIs</a:t>
            </a:r>
            <a:endParaRPr lang="nl-NL" sz="1600" dirty="0" err="1"/>
          </a:p>
        </p:txBody>
      </p:sp>
    </p:spTree>
    <p:extLst>
      <p:ext uri="{BB962C8B-B14F-4D97-AF65-F5344CB8AC3E}">
        <p14:creationId xmlns:p14="http://schemas.microsoft.com/office/powerpoint/2010/main" val="36864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6"/>
                                        </p:tgtEl>
                                      </p:cBhvr>
                                    </p:animEffect>
                                    <p:set>
                                      <p:cBhvr>
                                        <p:cTn id="7" dur="1" fill="hold">
                                          <p:stCondLst>
                                            <p:cond delay="1249"/>
                                          </p:stCondLst>
                                        </p:cTn>
                                        <p:tgtEl>
                                          <p:spTgt spid="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24419</TotalTime>
  <Words>2516</Words>
  <Application>Microsoft Office PowerPoint</Application>
  <PresentationFormat>On-screen Show (16:9)</PresentationFormat>
  <Paragraphs>506</Paragraphs>
  <Slides>50</Slides>
  <Notes>5</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50</vt:i4>
      </vt:variant>
    </vt:vector>
  </HeadingPairs>
  <TitlesOfParts>
    <vt:vector size="60" baseType="lpstr">
      <vt:lpstr>ＭＳ Ｐゴシック</vt:lpstr>
      <vt:lpstr>Arial</vt:lpstr>
      <vt:lpstr>Arial Narrow</vt:lpstr>
      <vt:lpstr>Arial Unicode MS</vt:lpstr>
      <vt:lpstr>Calibri</vt:lpstr>
      <vt:lpstr>inherit</vt:lpstr>
      <vt:lpstr>Lucida Console</vt:lpstr>
      <vt:lpstr>Wingdings</vt:lpstr>
      <vt:lpstr>Office-thema</vt:lpstr>
      <vt:lpstr>AMIS_WIDESCREEN</vt:lpstr>
      <vt:lpstr>What is Apache Kafka &amp; Why is it important to Oracle &amp; Java &amp; IT professionals?</vt:lpstr>
      <vt:lpstr>Lucas Jellema Architect / Developer  1994 started in IT at Oracle  2002 joined AMIS Currently CTO &amp; Solution Architect </vt:lpstr>
      <vt:lpstr>PowerPoint Presentation</vt:lpstr>
      <vt:lpstr>PowerPoint Presentation</vt:lpstr>
      <vt:lpstr>PowerPoint Presentation</vt:lpstr>
      <vt:lpstr>PowerPoint Presentation</vt:lpstr>
      <vt:lpstr>PowerPoint Presentation</vt:lpstr>
      <vt:lpstr>PowerPoint Presentation</vt:lpstr>
      <vt:lpstr>What does the Twitter for System Driven Event Interaction look like?</vt:lpstr>
      <vt:lpstr>PowerPoint Presentation</vt:lpstr>
      <vt:lpstr>What does the Twitter for System Driven Event Interaction look like?</vt:lpstr>
      <vt:lpstr>PowerPoint Presentation</vt:lpstr>
      <vt:lpstr>CQRS = Command Query Responsibility Segregation</vt:lpstr>
      <vt:lpstr>Comand Query Responsbility Segregation = CQRS</vt:lpstr>
      <vt:lpstr>Events</vt:lpstr>
      <vt:lpstr>Messaging as we know it</vt:lpstr>
      <vt:lpstr>Introducing Apache Kafka</vt:lpstr>
      <vt:lpstr>PowerPoint Presentation</vt:lpstr>
      <vt:lpstr>PowerPoint Presentation</vt:lpstr>
      <vt:lpstr>Kafka terminology</vt:lpstr>
      <vt:lpstr>PowerPoint Presentation</vt:lpstr>
      <vt:lpstr>Consuming</vt:lpstr>
      <vt:lpstr>PowerPoint Presentation</vt:lpstr>
      <vt:lpstr>PowerPoint Presentation</vt:lpstr>
      <vt:lpstr>What’s so special?</vt:lpstr>
      <vt:lpstr>Ecosystem – Kafka and Friends</vt:lpstr>
      <vt:lpstr>Tweet!   #codeone </vt:lpstr>
      <vt:lpstr>Select from &lt;stream of tweet events&gt;</vt:lpstr>
      <vt:lpstr>Select Running Count  from &lt;stream of tweet events&gt;</vt:lpstr>
      <vt:lpstr>PowerPoint Presentation</vt:lpstr>
      <vt:lpstr>PowerPoint Presentation</vt:lpstr>
      <vt:lpstr>Final Demo</vt:lpstr>
      <vt:lpstr>Microservices</vt:lpstr>
      <vt:lpstr>The Microservice</vt:lpstr>
      <vt:lpstr>Extended API of microservice</vt:lpstr>
      <vt:lpstr>Microservices State</vt:lpstr>
      <vt:lpstr>Bounded context of microservices</vt:lpstr>
      <vt:lpstr>Demo – Maintaining Derived Data in Bounded Context using Data Change Events communicated cross cloud over Kafka </vt:lpstr>
      <vt:lpstr>Use cases for events</vt:lpstr>
      <vt:lpstr>Getting Started with Apache Kafka</vt:lpstr>
      <vt:lpstr>Develop Client Applications</vt:lpstr>
      <vt:lpstr>Kafka Node Client Producer</vt:lpstr>
      <vt:lpstr>Kafka Node Client (2)</vt:lpstr>
      <vt:lpstr>Kafka Node Client (3)</vt:lpstr>
      <vt:lpstr>Kafka Java Client - Consumer</vt:lpstr>
      <vt:lpstr>Kafka Java Client - Consumer</vt:lpstr>
      <vt:lpstr>Kafka Java Client – Consumer (3)</vt:lpstr>
      <vt:lpstr>Oracle embracing Apache Kafka</vt:lpstr>
      <vt:lpstr>Summary</vt:lpstr>
      <vt:lpstr>Thank you!  ありがとうございました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497</cp:revision>
  <dcterms:created xsi:type="dcterms:W3CDTF">2017-09-25T11:59:01Z</dcterms:created>
  <dcterms:modified xsi:type="dcterms:W3CDTF">2018-11-13T21:59:34Z</dcterms:modified>
</cp:coreProperties>
</file>